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modernComment_104_E51A0123.xml" ContentType="application/vnd.ms-powerpoint.comments+xml"/>
  <Override PartName="/ppt/notesSlides/notesSlide3.xml" ContentType="application/vnd.openxmlformats-officedocument.presentationml.notesSlide+xml"/>
  <Override PartName="/ppt/comments/modernComment_107_9E71D864.xml" ContentType="application/vnd.ms-powerpoint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0"/>
  </p:notesMasterIdLst>
  <p:sldIdLst>
    <p:sldId id="256" r:id="rId2"/>
    <p:sldId id="257" r:id="rId3"/>
    <p:sldId id="261" r:id="rId4"/>
    <p:sldId id="260" r:id="rId5"/>
    <p:sldId id="263" r:id="rId6"/>
    <p:sldId id="258" r:id="rId7"/>
    <p:sldId id="259" r:id="rId8"/>
    <p:sldId id="262" r:id="rId9"/>
  </p:sldIdLst>
  <p:sldSz cx="1219200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84AC865-BB0F-E82F-D1C5-EDBB8CAD7778}" name="Caelum Mroczek" initials="CM" userId="eeeefd9471ae1d3c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E79"/>
    <a:srgbClr val="FFFC00"/>
    <a:srgbClr val="0094FF"/>
    <a:srgbClr val="F1F1F1"/>
    <a:srgbClr val="F8F8F8"/>
    <a:srgbClr val="8EFA00"/>
    <a:srgbClr val="00FDFF"/>
    <a:srgbClr val="68E6EA"/>
    <a:srgbClr val="73FEFF"/>
    <a:srgbClr val="009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7407"/>
    <p:restoredTop sz="94544"/>
  </p:normalViewPr>
  <p:slideViewPr>
    <p:cSldViewPr>
      <p:cViewPr>
        <p:scale>
          <a:sx n="47" d="100"/>
          <a:sy n="47" d="100"/>
        </p:scale>
        <p:origin x="2680" y="664"/>
      </p:cViewPr>
      <p:guideLst>
        <p:guide orient="horz" pos="432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91439" cy="9143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8/10/relationships/authors" Target="author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omments/modernComment_104_E51A012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EE149C0-99A9-564C-BF09-FEFDA1470FA0}" authorId="{B84AC865-BB0F-E82F-D1C5-EDBB8CAD7778}" created="2025-11-05T20:29:47.22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843686691" sldId="260"/>
      <ac:spMk id="124" creationId="{81EE352A-1824-72C7-798E-90BDB08CEA14}"/>
    </ac:deMkLst>
    <p188:replyLst>
      <p188:reply id="{1C016E72-8355-CB49-9A01-D72927D4339E}" authorId="{B84AC865-BB0F-E82F-D1C5-EDBB8CAD7778}" created="2025-12-07T04:06:49.103">
        <p188:txBody>
          <a:bodyPr/>
          <a:lstStyle/>
          <a:p>
            <a:r>
              <a:rPr lang="en-US"/>
              <a:t>Most up to date</a:t>
            </a:r>
          </a:p>
        </p188:txBody>
      </p188:reply>
    </p188:replyLst>
    <p188:txBody>
      <a:bodyPr/>
      <a:lstStyle/>
      <a:p>
        <a:r>
          <a:rPr lang="en-US"/>
          <a:t>change subscripts
(n, p, blah)</a:t>
        </a:r>
      </a:p>
    </p188:txBody>
  </p188:cm>
</p188:cmLst>
</file>

<file path=ppt/comments/modernComment_107_9E71D86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A835087-34F2-9B44-95D7-1DE5BC45937E}" authorId="{B84AC865-BB0F-E82F-D1C5-EDBB8CAD7778}" created="2025-12-07T04:06:34.67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658261092" sldId="263"/>
      <ac:spMk id="62" creationId="{E134E174-932A-0021-719C-A2247B385081}"/>
    </ac:deMkLst>
    <p188:txBody>
      <a:bodyPr/>
      <a:lstStyle/>
      <a:p>
        <a:r>
          <a:rPr lang="en-US"/>
          <a:t>Version with clear distribution of static attributes after LSTM</a:t>
        </a:r>
      </a:p>
    </p188:txBody>
  </p188:cm>
</p188:cmLst>
</file>

<file path=ppt/media/image1.png>
</file>

<file path=ppt/media/image10.sv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664943-7346-AA44-A5C2-408DB183872E}" type="datetimeFigureOut">
              <a:rPr lang="en-US" smtClean="0"/>
              <a:t>12/6/25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057400" y="1143000"/>
            <a:ext cx="27432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5243F-3D71-C541-9B95-649C1658F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089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57400" y="1143000"/>
            <a:ext cx="27432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15243F-3D71-C541-9B95-649C1658FC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833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1EE7F0-733F-9B16-AFC8-48B79C32A0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EDE8B5-9FA1-6528-F93E-473D40D053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057400" y="1143000"/>
            <a:ext cx="27432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CD27D9-2057-CC83-ADD9-B884BEC056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50E05C-FA3A-A7A6-4180-9E835356E8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15243F-3D71-C541-9B95-649C1658FCF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367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756F7F-EBE8-3919-1223-D0C885E94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56570A-F47C-ECB3-79F0-5EC3A661ED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057400" y="1143000"/>
            <a:ext cx="27432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F289AB6-D248-6EFF-F659-F9A07A533E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61F8F-4F73-DD3A-CC18-08E741F704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15243F-3D71-C541-9B95-649C1658FCF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1956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57400" y="1143000"/>
            <a:ext cx="27432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15243F-3D71-C541-9B95-649C1658FCF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7650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174A07-EC24-5982-28A6-DD711F0673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D3B7E5-457C-31E9-3E30-80641ED90E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057400" y="1143000"/>
            <a:ext cx="27432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C30C2A-9AEE-975D-7D56-53F89DE4F4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18B1E8-9EC0-9C66-1F73-4F513374E1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15243F-3D71-C541-9B95-649C1658FCF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1624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106D54-B1AC-FAE4-E34A-E1FE34E686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2A18E6-9C74-CF01-9818-3AAE342293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057400" y="1143000"/>
            <a:ext cx="27432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1994AFC-F8DD-9DCD-02C9-5B006F4C11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141E4E-5B10-6469-5893-495ED829E0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15243F-3D71-C541-9B95-649C1658FCF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4717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244726"/>
            <a:ext cx="10363200" cy="4775200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7204076"/>
            <a:ext cx="9144000" cy="3311524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649D-A33F-1843-8931-9B9B10B3F05C}" type="datetimeFigureOut">
              <a:rPr lang="en-US" smtClean="0"/>
              <a:t>12/6/25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10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649D-A33F-1843-8931-9B9B10B3F05C}" type="datetimeFigureOut">
              <a:rPr lang="en-US" smtClean="0"/>
              <a:t>12/6/25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933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30250"/>
            <a:ext cx="2628900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730250"/>
            <a:ext cx="7734300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649D-A33F-1843-8931-9B9B10B3F05C}" type="datetimeFigureOut">
              <a:rPr lang="en-US" smtClean="0"/>
              <a:t>12/6/25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113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649D-A33F-1843-8931-9B9B10B3F05C}" type="datetimeFigureOut">
              <a:rPr lang="en-US" smtClean="0"/>
              <a:t>12/6/25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930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3419479"/>
            <a:ext cx="10515600" cy="5705474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9178929"/>
            <a:ext cx="10515600" cy="3000374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82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649D-A33F-1843-8931-9B9B10B3F05C}" type="datetimeFigureOut">
              <a:rPr lang="en-US" smtClean="0"/>
              <a:t>12/6/25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07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3651250"/>
            <a:ext cx="51816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3651250"/>
            <a:ext cx="51816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649D-A33F-1843-8931-9B9B10B3F05C}" type="datetimeFigureOut">
              <a:rPr lang="en-US" smtClean="0"/>
              <a:t>12/6/25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107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730253"/>
            <a:ext cx="10515600" cy="2651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3362326"/>
            <a:ext cx="5157787" cy="1647824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5010150"/>
            <a:ext cx="5157787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3362326"/>
            <a:ext cx="5183188" cy="1647824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5010150"/>
            <a:ext cx="5183188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649D-A33F-1843-8931-9B9B10B3F05C}" type="datetimeFigureOut">
              <a:rPr lang="en-US" smtClean="0"/>
              <a:t>12/6/25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504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649D-A33F-1843-8931-9B9B10B3F05C}" type="datetimeFigureOut">
              <a:rPr lang="en-US" smtClean="0"/>
              <a:t>12/6/25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064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649D-A33F-1843-8931-9B9B10B3F05C}" type="datetimeFigureOut">
              <a:rPr lang="en-US" smtClean="0"/>
              <a:t>12/6/25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007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14400"/>
            <a:ext cx="3932237" cy="32004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974853"/>
            <a:ext cx="6172200" cy="9747250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114800"/>
            <a:ext cx="3932237" cy="7623176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649D-A33F-1843-8931-9B9B10B3F05C}" type="datetimeFigureOut">
              <a:rPr lang="en-US" smtClean="0"/>
              <a:t>12/6/25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963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14400"/>
            <a:ext cx="3932237" cy="32004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974853"/>
            <a:ext cx="6172200" cy="9747250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114800"/>
            <a:ext cx="3932237" cy="7623176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649D-A33F-1843-8931-9B9B10B3F05C}" type="datetimeFigureOut">
              <a:rPr lang="en-US" smtClean="0"/>
              <a:t>12/6/25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883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730253"/>
            <a:ext cx="105156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3651250"/>
            <a:ext cx="105156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2712703"/>
            <a:ext cx="27432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F649D-A33F-1843-8931-9B9B10B3F05C}" type="datetimeFigureOut">
              <a:rPr lang="en-US" smtClean="0"/>
              <a:t>12/6/25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2712703"/>
            <a:ext cx="41148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2712703"/>
            <a:ext cx="27432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34BD025-AF4F-9F46-8EAF-307DB12D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901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4_E51A012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7_9E71D86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73040C9-0AFE-020E-8BAA-D5D2DCDCBB42}"/>
              </a:ext>
            </a:extLst>
          </p:cNvPr>
          <p:cNvSpPr/>
          <p:nvPr/>
        </p:nvSpPr>
        <p:spPr>
          <a:xfrm>
            <a:off x="3030581" y="1281095"/>
            <a:ext cx="5928733" cy="74470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B08BDA-E270-48F9-85C5-FEA7EDE80B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4228"/>
          <a:stretch>
            <a:fillRect/>
          </a:stretch>
        </p:blipFill>
        <p:spPr>
          <a:xfrm>
            <a:off x="3034634" y="4859212"/>
            <a:ext cx="5769733" cy="32991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F792C0-9052-1E41-6275-1955B82216C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057"/>
          <a:stretch>
            <a:fillRect/>
          </a:stretch>
        </p:blipFill>
        <p:spPr>
          <a:xfrm>
            <a:off x="3034632" y="1498028"/>
            <a:ext cx="5769734" cy="32991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0DDBDF-B7D4-4830-1BBE-6098DC7DE3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701" t="5502" r="6925" b="86029"/>
          <a:stretch>
            <a:fillRect/>
          </a:stretch>
        </p:blipFill>
        <p:spPr>
          <a:xfrm>
            <a:off x="4895106" y="8220393"/>
            <a:ext cx="2401788" cy="3759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D2766A9-231B-574D-22B7-C7453EA36DC5}"/>
              </a:ext>
            </a:extLst>
          </p:cNvPr>
          <p:cNvSpPr txBox="1"/>
          <p:nvPr/>
        </p:nvSpPr>
        <p:spPr>
          <a:xfrm>
            <a:off x="3030579" y="4587937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4DD743-7E63-8285-4284-E86BD0029A7A}"/>
              </a:ext>
            </a:extLst>
          </p:cNvPr>
          <p:cNvSpPr txBox="1"/>
          <p:nvPr/>
        </p:nvSpPr>
        <p:spPr>
          <a:xfrm>
            <a:off x="3030579" y="-214790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741499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31D4FB0-3384-4D55-3713-962BBB91FAC8}"/>
              </a:ext>
            </a:extLst>
          </p:cNvPr>
          <p:cNvSpPr/>
          <p:nvPr/>
        </p:nvSpPr>
        <p:spPr>
          <a:xfrm>
            <a:off x="2988735" y="1985829"/>
            <a:ext cx="6333067" cy="85297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9AC278-B6D1-B212-F2ED-B0020BB29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306" y="2172095"/>
            <a:ext cx="5992238" cy="40856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39B356-840B-9849-4E32-763E69CBE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2306" y="6356078"/>
            <a:ext cx="5992238" cy="39948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6921AB-5EBC-1474-D5D8-98C0CDD563B6}"/>
              </a:ext>
            </a:extLst>
          </p:cNvPr>
          <p:cNvSpPr txBox="1"/>
          <p:nvPr/>
        </p:nvSpPr>
        <p:spPr>
          <a:xfrm>
            <a:off x="3115319" y="6225445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9A2A27-1E6F-DB5D-102C-F382AEB7C180}"/>
              </a:ext>
            </a:extLst>
          </p:cNvPr>
          <p:cNvSpPr txBox="1"/>
          <p:nvPr/>
        </p:nvSpPr>
        <p:spPr>
          <a:xfrm>
            <a:off x="3115319" y="-140930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714131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03CF273-8D2D-0FC1-3FE3-F01660AFF3A7}"/>
              </a:ext>
            </a:extLst>
          </p:cNvPr>
          <p:cNvSpPr>
            <a:spLocks/>
          </p:cNvSpPr>
          <p:nvPr/>
        </p:nvSpPr>
        <p:spPr>
          <a:xfrm>
            <a:off x="1500654" y="186863"/>
            <a:ext cx="9861630" cy="9570238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36AE267-CF8C-D941-9D6D-F45D39721BE2}"/>
              </a:ext>
            </a:extLst>
          </p:cNvPr>
          <p:cNvCxnSpPr>
            <a:cxnSpLocks/>
          </p:cNvCxnSpPr>
          <p:nvPr/>
        </p:nvCxnSpPr>
        <p:spPr>
          <a:xfrm>
            <a:off x="1254630" y="12733922"/>
            <a:ext cx="9861631" cy="0"/>
          </a:xfrm>
          <a:prstGeom prst="line">
            <a:avLst/>
          </a:prstGeom>
          <a:ln w="57150">
            <a:prstDash val="solid"/>
            <a:headEnd type="triangl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26F14B8-6DD0-5762-3BE4-90EBFC1ED90D}"/>
              </a:ext>
            </a:extLst>
          </p:cNvPr>
          <p:cNvSpPr txBox="1"/>
          <p:nvPr/>
        </p:nvSpPr>
        <p:spPr>
          <a:xfrm rot="19797029">
            <a:off x="1075739" y="12981857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Helvetica" pitchFamily="2" charset="0"/>
              </a:rPr>
              <a:t>1950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E6986F-2717-1C36-D52A-4191A85475A9}"/>
              </a:ext>
            </a:extLst>
          </p:cNvPr>
          <p:cNvSpPr txBox="1"/>
          <p:nvPr/>
        </p:nvSpPr>
        <p:spPr>
          <a:xfrm rot="19797029">
            <a:off x="10221668" y="12981858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Helvetica" pitchFamily="2" charset="0"/>
              </a:rPr>
              <a:t>2099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81A1DB9-097A-700E-5E4D-809E8AB6FD64}"/>
              </a:ext>
            </a:extLst>
          </p:cNvPr>
          <p:cNvSpPr txBox="1"/>
          <p:nvPr/>
        </p:nvSpPr>
        <p:spPr>
          <a:xfrm rot="19797029">
            <a:off x="3003628" y="12966800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Helvetica" pitchFamily="2" charset="0"/>
              </a:rPr>
              <a:t>1980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534208-4175-26D1-FEC2-3E87873420CE}"/>
              </a:ext>
            </a:extLst>
          </p:cNvPr>
          <p:cNvSpPr txBox="1"/>
          <p:nvPr/>
        </p:nvSpPr>
        <p:spPr>
          <a:xfrm rot="19797029">
            <a:off x="4840148" y="12966800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Helvetica" pitchFamily="2" charset="0"/>
              </a:rPr>
              <a:t>2013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37DCC0-51F0-72A6-2225-EA281FC1A252}"/>
              </a:ext>
            </a:extLst>
          </p:cNvPr>
          <p:cNvSpPr txBox="1"/>
          <p:nvPr/>
        </p:nvSpPr>
        <p:spPr>
          <a:xfrm rot="19797029">
            <a:off x="5806255" y="12981857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Helvetica" pitchFamily="2" charset="0"/>
              </a:rPr>
              <a:t>2025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A57D01F-22AC-C053-AF27-4A16D8B6EA8A}"/>
              </a:ext>
            </a:extLst>
          </p:cNvPr>
          <p:cNvCxnSpPr>
            <a:cxnSpLocks/>
          </p:cNvCxnSpPr>
          <p:nvPr/>
        </p:nvCxnSpPr>
        <p:spPr>
          <a:xfrm flipV="1">
            <a:off x="1768654" y="12710772"/>
            <a:ext cx="0" cy="182880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A90F8E5-E5DF-3776-63AD-F4AE0F8B83BE}"/>
              </a:ext>
            </a:extLst>
          </p:cNvPr>
          <p:cNvCxnSpPr>
            <a:cxnSpLocks/>
          </p:cNvCxnSpPr>
          <p:nvPr/>
        </p:nvCxnSpPr>
        <p:spPr>
          <a:xfrm flipH="1" flipV="1">
            <a:off x="3600396" y="12706719"/>
            <a:ext cx="0" cy="182880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EC7BD74-052D-9F65-B942-EA983DFC0791}"/>
              </a:ext>
            </a:extLst>
          </p:cNvPr>
          <p:cNvCxnSpPr>
            <a:cxnSpLocks/>
          </p:cNvCxnSpPr>
          <p:nvPr/>
        </p:nvCxnSpPr>
        <p:spPr>
          <a:xfrm flipV="1">
            <a:off x="5429195" y="12715127"/>
            <a:ext cx="0" cy="182880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4AFFCF-3F6C-1F92-B43F-01F12DF2AF28}"/>
              </a:ext>
            </a:extLst>
          </p:cNvPr>
          <p:cNvCxnSpPr>
            <a:cxnSpLocks/>
          </p:cNvCxnSpPr>
          <p:nvPr/>
        </p:nvCxnSpPr>
        <p:spPr>
          <a:xfrm flipV="1">
            <a:off x="6343597" y="12710772"/>
            <a:ext cx="0" cy="182880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2A8B8FE-F96E-95D1-8DD1-7E2C30F10C9A}"/>
              </a:ext>
            </a:extLst>
          </p:cNvPr>
          <p:cNvCxnSpPr>
            <a:cxnSpLocks/>
          </p:cNvCxnSpPr>
          <p:nvPr/>
        </p:nvCxnSpPr>
        <p:spPr>
          <a:xfrm flipV="1">
            <a:off x="10787263" y="12710766"/>
            <a:ext cx="0" cy="182880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449809DE-6448-FDD6-7630-0304679142E3}"/>
              </a:ext>
            </a:extLst>
          </p:cNvPr>
          <p:cNvSpPr/>
          <p:nvPr/>
        </p:nvSpPr>
        <p:spPr>
          <a:xfrm>
            <a:off x="3587395" y="11977649"/>
            <a:ext cx="1828799" cy="32471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Helvetica" pitchFamily="2" charset="0"/>
              </a:rPr>
              <a:t>Historic Climate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EF0DFCB-31EF-5FA9-8AB7-7773FD0B1E98}"/>
              </a:ext>
            </a:extLst>
          </p:cNvPr>
          <p:cNvSpPr/>
          <p:nvPr/>
        </p:nvSpPr>
        <p:spPr>
          <a:xfrm>
            <a:off x="6331544" y="12264947"/>
            <a:ext cx="4444697" cy="369330"/>
          </a:xfrm>
          <a:prstGeom prst="rect">
            <a:avLst/>
          </a:prstGeom>
          <a:solidFill>
            <a:srgbClr val="FF7E79"/>
          </a:solidFill>
          <a:ln w="12700">
            <a:solidFill>
              <a:srgbClr val="FF7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dirty="0">
                <a:latin typeface="Helvetica" pitchFamily="2" charset="0"/>
              </a:rPr>
              <a:t>SSP2-4.5		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CC04F60-D8F6-6A2F-91FA-51C591549BFC}"/>
              </a:ext>
            </a:extLst>
          </p:cNvPr>
          <p:cNvSpPr/>
          <p:nvPr/>
        </p:nvSpPr>
        <p:spPr>
          <a:xfrm>
            <a:off x="6331551" y="11978584"/>
            <a:ext cx="4444690" cy="321194"/>
          </a:xfrm>
          <a:prstGeom prst="rect">
            <a:avLst/>
          </a:prstGeom>
          <a:solidFill>
            <a:srgbClr val="FF7E79"/>
          </a:solidFill>
          <a:ln w="12700">
            <a:solidFill>
              <a:srgbClr val="FF7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dirty="0">
                <a:latin typeface="Helvetica" pitchFamily="2" charset="0"/>
              </a:rPr>
              <a:t>SSP5-8.5		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A9E806E-7064-CF32-7E02-CEACF8E131B1}"/>
              </a:ext>
            </a:extLst>
          </p:cNvPr>
          <p:cNvSpPr txBox="1"/>
          <p:nvPr/>
        </p:nvSpPr>
        <p:spPr>
          <a:xfrm>
            <a:off x="6413746" y="12116266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Future Climate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DBB81B1-0B05-9062-5C79-11B5768E2B88}"/>
              </a:ext>
            </a:extLst>
          </p:cNvPr>
          <p:cNvSpPr/>
          <p:nvPr/>
        </p:nvSpPr>
        <p:spPr>
          <a:xfrm>
            <a:off x="5417158" y="12314238"/>
            <a:ext cx="914386" cy="324716"/>
          </a:xfrm>
          <a:prstGeom prst="rect">
            <a:avLst/>
          </a:prstGeom>
          <a:pattFill prst="wdUpDiag">
            <a:fgClr>
              <a:srgbClr val="FF7E79"/>
            </a:fgClr>
            <a:bgClr>
              <a:schemeClr val="accent1">
                <a:lumMod val="40000"/>
                <a:lumOff val="60000"/>
              </a:schemeClr>
            </a:bgClr>
          </a:patt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185A3D1-323A-A09C-8560-04924B8FF2BE}"/>
              </a:ext>
            </a:extLst>
          </p:cNvPr>
          <p:cNvSpPr/>
          <p:nvPr/>
        </p:nvSpPr>
        <p:spPr>
          <a:xfrm>
            <a:off x="1757632" y="12314238"/>
            <a:ext cx="3659526" cy="32004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Helvetica" pitchFamily="2" charset="0"/>
              </a:rPr>
              <a:t>Streamflow Record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13AA2F1-1D2D-8C72-F481-A0C684830174}"/>
              </a:ext>
            </a:extLst>
          </p:cNvPr>
          <p:cNvSpPr/>
          <p:nvPr/>
        </p:nvSpPr>
        <p:spPr>
          <a:xfrm>
            <a:off x="5429207" y="11977650"/>
            <a:ext cx="914390" cy="336582"/>
          </a:xfrm>
          <a:prstGeom prst="rect">
            <a:avLst/>
          </a:prstGeom>
          <a:solidFill>
            <a:srgbClr val="FF7E79"/>
          </a:solidFill>
          <a:ln w="12700">
            <a:solidFill>
              <a:srgbClr val="FF7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600" dirty="0">
              <a:latin typeface="Helvetica" pitchFamily="2" charset="0"/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1CAC13AA-DE16-A1F8-61A0-2EB8424A6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6968" y="10863107"/>
            <a:ext cx="4709151" cy="780043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11276B79-55A0-548F-AE00-091FF4B1AE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1" t="15789" r="14750" b="2314"/>
          <a:stretch>
            <a:fillRect/>
          </a:stretch>
        </p:blipFill>
        <p:spPr bwMode="auto">
          <a:xfrm>
            <a:off x="2306912" y="888069"/>
            <a:ext cx="6675976" cy="6076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98CA8AC-2AED-8019-49B1-B88D0B337F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0359" y="8045606"/>
            <a:ext cx="8602221" cy="142490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A39F861-6D7C-16D1-D7BC-7C788ECB1E55}"/>
              </a:ext>
            </a:extLst>
          </p:cNvPr>
          <p:cNvSpPr txBox="1"/>
          <p:nvPr/>
        </p:nvSpPr>
        <p:spPr>
          <a:xfrm>
            <a:off x="1713478" y="373211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Helvetica" pitchFamily="2" charset="0"/>
              </a:rPr>
              <a:t>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761392-B5C9-2D75-69D2-6319D04858BB}"/>
              </a:ext>
            </a:extLst>
          </p:cNvPr>
          <p:cNvSpPr txBox="1"/>
          <p:nvPr/>
        </p:nvSpPr>
        <p:spPr>
          <a:xfrm>
            <a:off x="1713478" y="7071897"/>
            <a:ext cx="4667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Helvetica" pitchFamily="2" charset="0"/>
              </a:rPr>
              <a:t>b</a:t>
            </a:r>
          </a:p>
        </p:txBody>
      </p:sp>
      <p:pic>
        <p:nvPicPr>
          <p:cNvPr id="2052" name="Picture 4" descr="Usa Map PNG - Transparent Blank Use Map Images - Free Transparent PNG Logos">
            <a:extLst>
              <a:ext uri="{FF2B5EF4-FFF2-40B4-BE49-F238E27FC236}">
                <a16:creationId xmlns:a16="http://schemas.microsoft.com/office/drawing/2014/main" id="{13384A54-8621-0D53-8C7E-AE4127FE3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4049" y="1339452"/>
            <a:ext cx="2992293" cy="1890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4EF223E4-3BE9-90BE-F454-23BFD5CEA9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50" t="21398" r="32948" b="64033"/>
          <a:stretch>
            <a:fillRect/>
          </a:stretch>
        </p:blipFill>
        <p:spPr bwMode="auto">
          <a:xfrm>
            <a:off x="8701323" y="4036497"/>
            <a:ext cx="1322551" cy="1304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115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51870C-CFF5-42F5-93C0-BEBF22F5EB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C862AAD-3829-4DFA-496B-76FD5B20A259}"/>
              </a:ext>
            </a:extLst>
          </p:cNvPr>
          <p:cNvSpPr>
            <a:spLocks/>
          </p:cNvSpPr>
          <p:nvPr/>
        </p:nvSpPr>
        <p:spPr>
          <a:xfrm>
            <a:off x="-21126" y="781009"/>
            <a:ext cx="12213125" cy="123862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4E8EBFB-E520-5970-EE26-4989D43483D1}"/>
              </a:ext>
            </a:extLst>
          </p:cNvPr>
          <p:cNvGrpSpPr/>
          <p:nvPr/>
        </p:nvGrpSpPr>
        <p:grpSpPr>
          <a:xfrm>
            <a:off x="585893" y="2233866"/>
            <a:ext cx="11020215" cy="3125857"/>
            <a:chOff x="662435" y="1803935"/>
            <a:chExt cx="11020215" cy="3125857"/>
          </a:xfrm>
        </p:grpSpPr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76049B14-D1C1-BB69-D967-5DC9720DFFCA}"/>
                </a:ext>
              </a:extLst>
            </p:cNvPr>
            <p:cNvSpPr>
              <a:spLocks/>
            </p:cNvSpPr>
            <p:nvPr/>
          </p:nvSpPr>
          <p:spPr>
            <a:xfrm>
              <a:off x="1981118" y="2439364"/>
              <a:ext cx="8366760" cy="2490428"/>
            </a:xfrm>
            <a:prstGeom prst="rect">
              <a:avLst/>
            </a:prstGeom>
            <a:solidFill>
              <a:srgbClr val="F8F8F8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6" name="Rounded Rectangle 195">
              <a:extLst>
                <a:ext uri="{FF2B5EF4-FFF2-40B4-BE49-F238E27FC236}">
                  <a16:creationId xmlns:a16="http://schemas.microsoft.com/office/drawing/2014/main" id="{C6E3BA19-6FC5-61E6-42D0-E1C0E5B9A197}"/>
                </a:ext>
              </a:extLst>
            </p:cNvPr>
            <p:cNvSpPr>
              <a:spLocks/>
            </p:cNvSpPr>
            <p:nvPr/>
          </p:nvSpPr>
          <p:spPr>
            <a:xfrm>
              <a:off x="4108898" y="2944002"/>
              <a:ext cx="2012826" cy="78649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i="1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211" name="Rounded Rectangle 210">
              <a:extLst>
                <a:ext uri="{FF2B5EF4-FFF2-40B4-BE49-F238E27FC236}">
                  <a16:creationId xmlns:a16="http://schemas.microsoft.com/office/drawing/2014/main" id="{CFBFD7CF-669D-664B-B7C1-BF632B3D9300}"/>
                </a:ext>
              </a:extLst>
            </p:cNvPr>
            <p:cNvSpPr>
              <a:spLocks/>
            </p:cNvSpPr>
            <p:nvPr/>
          </p:nvSpPr>
          <p:spPr>
            <a:xfrm>
              <a:off x="1427490" y="1803935"/>
              <a:ext cx="9469019" cy="2086829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i="1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cxnSp>
          <p:nvCxnSpPr>
            <p:cNvPr id="187" name="Straight Arrow Connector 186">
              <a:extLst>
                <a:ext uri="{FF2B5EF4-FFF2-40B4-BE49-F238E27FC236}">
                  <a16:creationId xmlns:a16="http://schemas.microsoft.com/office/drawing/2014/main" id="{48626E08-B284-A05B-7D68-86B7D9106BBA}"/>
                </a:ext>
              </a:extLst>
            </p:cNvPr>
            <p:cNvCxnSpPr>
              <a:cxnSpLocks/>
            </p:cNvCxnSpPr>
            <p:nvPr/>
          </p:nvCxnSpPr>
          <p:spPr>
            <a:xfrm>
              <a:off x="9853850" y="3894105"/>
              <a:ext cx="1828800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420AD5BC-8912-EFC9-5126-EABF754E52F5}"/>
                </a:ext>
              </a:extLst>
            </p:cNvPr>
            <p:cNvSpPr txBox="1">
              <a:spLocks/>
            </p:cNvSpPr>
            <p:nvPr/>
          </p:nvSpPr>
          <p:spPr>
            <a:xfrm>
              <a:off x="4613130" y="1944741"/>
              <a:ext cx="31486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Recurrent Neural Network</a:t>
              </a:r>
            </a:p>
          </p:txBody>
        </p: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0931FF25-E78E-C676-1A0B-93D2994A1950}"/>
                </a:ext>
              </a:extLst>
            </p:cNvPr>
            <p:cNvSpPr txBox="1">
              <a:spLocks/>
            </p:cNvSpPr>
            <p:nvPr/>
          </p:nvSpPr>
          <p:spPr>
            <a:xfrm>
              <a:off x="4560512" y="2574680"/>
              <a:ext cx="11095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Memory</a:t>
              </a:r>
            </a:p>
          </p:txBody>
        </p:sp>
        <p:sp>
          <p:nvSpPr>
            <p:cNvPr id="217" name="TextBox 216">
              <a:extLst>
                <a:ext uri="{FF2B5EF4-FFF2-40B4-BE49-F238E27FC236}">
                  <a16:creationId xmlns:a16="http://schemas.microsoft.com/office/drawing/2014/main" id="{E296E86B-59E5-1E99-75BB-CBB14F032DE4}"/>
                </a:ext>
              </a:extLst>
            </p:cNvPr>
            <p:cNvSpPr txBox="1">
              <a:spLocks/>
            </p:cNvSpPr>
            <p:nvPr/>
          </p:nvSpPr>
          <p:spPr>
            <a:xfrm>
              <a:off x="663719" y="3886525"/>
              <a:ext cx="9348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latin typeface="Helvetica" pitchFamily="2" charset="0"/>
                </a:rPr>
                <a:t>Input</a:t>
              </a:r>
            </a:p>
          </p:txBody>
        </p: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D1CBFBAA-1CB8-8B22-6E47-79D2B5FAD130}"/>
                </a:ext>
              </a:extLst>
            </p:cNvPr>
            <p:cNvSpPr txBox="1">
              <a:spLocks/>
            </p:cNvSpPr>
            <p:nvPr/>
          </p:nvSpPr>
          <p:spPr>
            <a:xfrm>
              <a:off x="10485072" y="3886524"/>
              <a:ext cx="11913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latin typeface="Helvetica" pitchFamily="2" charset="0"/>
                </a:rPr>
                <a:t>Output</a:t>
              </a:r>
            </a:p>
          </p:txBody>
        </p:sp>
        <p:sp>
          <p:nvSpPr>
            <p:cNvPr id="177" name="Rounded Rectangle 176">
              <a:extLst>
                <a:ext uri="{FF2B5EF4-FFF2-40B4-BE49-F238E27FC236}">
                  <a16:creationId xmlns:a16="http://schemas.microsoft.com/office/drawing/2014/main" id="{3A1B0FDD-C744-70E9-72B5-64C6B0B631E1}"/>
                </a:ext>
              </a:extLst>
            </p:cNvPr>
            <p:cNvSpPr>
              <a:spLocks/>
            </p:cNvSpPr>
            <p:nvPr/>
          </p:nvSpPr>
          <p:spPr>
            <a:xfrm>
              <a:off x="8482251" y="3203525"/>
              <a:ext cx="1371600" cy="1371600"/>
            </a:xfrm>
            <a:prstGeom prst="roundRect">
              <a:avLst/>
            </a:prstGeom>
            <a:solidFill>
              <a:srgbClr val="FFFC00"/>
            </a:solidFill>
            <a:ln w="76200">
              <a:solidFill>
                <a:srgbClr val="FFFC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Output Layer</a:t>
              </a:r>
            </a:p>
          </p:txBody>
        </p:sp>
        <p:cxnSp>
          <p:nvCxnSpPr>
            <p:cNvPr id="185" name="Straight Arrow Connector 184">
              <a:extLst>
                <a:ext uri="{FF2B5EF4-FFF2-40B4-BE49-F238E27FC236}">
                  <a16:creationId xmlns:a16="http://schemas.microsoft.com/office/drawing/2014/main" id="{ABE7C2F4-7F1C-CB4F-A0C6-CECEBD025F11}"/>
                </a:ext>
              </a:extLst>
            </p:cNvPr>
            <p:cNvCxnSpPr>
              <a:cxnSpLocks/>
            </p:cNvCxnSpPr>
            <p:nvPr/>
          </p:nvCxnSpPr>
          <p:spPr>
            <a:xfrm>
              <a:off x="7828044" y="3892415"/>
              <a:ext cx="654207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6" name="Rounded Rectangle 175">
              <a:extLst>
                <a:ext uri="{FF2B5EF4-FFF2-40B4-BE49-F238E27FC236}">
                  <a16:creationId xmlns:a16="http://schemas.microsoft.com/office/drawing/2014/main" id="{57E0A3C5-00F1-2067-EFBC-810C4D44867A}"/>
                </a:ext>
              </a:extLst>
            </p:cNvPr>
            <p:cNvSpPr>
              <a:spLocks/>
            </p:cNvSpPr>
            <p:nvPr/>
          </p:nvSpPr>
          <p:spPr>
            <a:xfrm>
              <a:off x="6456444" y="3203525"/>
              <a:ext cx="1371600" cy="137160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762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Dense Layer</a:t>
              </a:r>
            </a:p>
          </p:txBody>
        </p:sp>
        <p:cxnSp>
          <p:nvCxnSpPr>
            <p:cNvPr id="184" name="Straight Arrow Connector 183">
              <a:extLst>
                <a:ext uri="{FF2B5EF4-FFF2-40B4-BE49-F238E27FC236}">
                  <a16:creationId xmlns:a16="http://schemas.microsoft.com/office/drawing/2014/main" id="{2CCB6907-5D4F-A7BF-E6B0-582F9650002B}"/>
                </a:ext>
              </a:extLst>
            </p:cNvPr>
            <p:cNvCxnSpPr>
              <a:cxnSpLocks/>
            </p:cNvCxnSpPr>
            <p:nvPr/>
          </p:nvCxnSpPr>
          <p:spPr>
            <a:xfrm>
              <a:off x="5802236" y="3892415"/>
              <a:ext cx="654208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5" name="Rounded Rectangle 174">
              <a:extLst>
                <a:ext uri="{FF2B5EF4-FFF2-40B4-BE49-F238E27FC236}">
                  <a16:creationId xmlns:a16="http://schemas.microsoft.com/office/drawing/2014/main" id="{E6CE437F-060A-A4C4-4CB2-03FAE618592B}"/>
                </a:ext>
              </a:extLst>
            </p:cNvPr>
            <p:cNvSpPr>
              <a:spLocks/>
            </p:cNvSpPr>
            <p:nvPr/>
          </p:nvSpPr>
          <p:spPr>
            <a:xfrm>
              <a:off x="4430636" y="3203525"/>
              <a:ext cx="1371600" cy="1371600"/>
            </a:xfrm>
            <a:prstGeom prst="roundRect">
              <a:avLst/>
            </a:prstGeom>
            <a:solidFill>
              <a:srgbClr val="8EFA00"/>
            </a:solidFill>
            <a:ln w="76200">
              <a:solidFill>
                <a:srgbClr val="8EFA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LSTM Layer</a:t>
              </a:r>
            </a:p>
          </p:txBody>
        </p:sp>
        <p:cxnSp>
          <p:nvCxnSpPr>
            <p:cNvPr id="199" name="Straight Arrow Connector 198">
              <a:extLst>
                <a:ext uri="{FF2B5EF4-FFF2-40B4-BE49-F238E27FC236}">
                  <a16:creationId xmlns:a16="http://schemas.microsoft.com/office/drawing/2014/main" id="{6C6A78D4-FC3C-57EC-ACC9-3B0D03A1774A}"/>
                </a:ext>
              </a:extLst>
            </p:cNvPr>
            <p:cNvCxnSpPr>
              <a:cxnSpLocks/>
            </p:cNvCxnSpPr>
            <p:nvPr/>
          </p:nvCxnSpPr>
          <p:spPr>
            <a:xfrm>
              <a:off x="4331380" y="3730526"/>
              <a:ext cx="9925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1" name="Straight Arrow Connector 180">
              <a:extLst>
                <a:ext uri="{FF2B5EF4-FFF2-40B4-BE49-F238E27FC236}">
                  <a16:creationId xmlns:a16="http://schemas.microsoft.com/office/drawing/2014/main" id="{83895A63-31BD-5B61-2A15-DB4149BB5EB8}"/>
                </a:ext>
              </a:extLst>
            </p:cNvPr>
            <p:cNvCxnSpPr>
              <a:cxnSpLocks/>
            </p:cNvCxnSpPr>
            <p:nvPr/>
          </p:nvCxnSpPr>
          <p:spPr>
            <a:xfrm>
              <a:off x="3776428" y="3892415"/>
              <a:ext cx="654208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4" name="Rounded Rectangle 173">
              <a:extLst>
                <a:ext uri="{FF2B5EF4-FFF2-40B4-BE49-F238E27FC236}">
                  <a16:creationId xmlns:a16="http://schemas.microsoft.com/office/drawing/2014/main" id="{F115AB14-AA34-86E4-1669-12A8746400E6}"/>
                </a:ext>
              </a:extLst>
            </p:cNvPr>
            <p:cNvSpPr>
              <a:spLocks/>
            </p:cNvSpPr>
            <p:nvPr/>
          </p:nvSpPr>
          <p:spPr>
            <a:xfrm>
              <a:off x="2404828" y="3203525"/>
              <a:ext cx="1371600" cy="1371600"/>
            </a:xfrm>
            <a:prstGeom prst="roundRect">
              <a:avLst/>
            </a:prstGeom>
            <a:solidFill>
              <a:srgbClr val="00FDFF"/>
            </a:solidFill>
            <a:ln w="762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Input Layer</a:t>
              </a:r>
            </a:p>
          </p:txBody>
        </p:sp>
        <p:cxnSp>
          <p:nvCxnSpPr>
            <p:cNvPr id="178" name="Straight Arrow Connector 177">
              <a:extLst>
                <a:ext uri="{FF2B5EF4-FFF2-40B4-BE49-F238E27FC236}">
                  <a16:creationId xmlns:a16="http://schemas.microsoft.com/office/drawing/2014/main" id="{91F92F60-C3B0-2FAF-7712-3758BBE10F08}"/>
                </a:ext>
              </a:extLst>
            </p:cNvPr>
            <p:cNvCxnSpPr>
              <a:cxnSpLocks/>
            </p:cNvCxnSpPr>
            <p:nvPr/>
          </p:nvCxnSpPr>
          <p:spPr>
            <a:xfrm>
              <a:off x="662435" y="3891015"/>
              <a:ext cx="1742393" cy="280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A1CCB7D-3B8E-4894-E528-2D6307BCF0C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0846881" y="3203525"/>
              <a:ext cx="99256" cy="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2" name="Straight Arrow Connector 211">
              <a:extLst>
                <a:ext uri="{FF2B5EF4-FFF2-40B4-BE49-F238E27FC236}">
                  <a16:creationId xmlns:a16="http://schemas.microsoft.com/office/drawing/2014/main" id="{2DE0DE1A-1AF3-092A-6759-FEEDBB77434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0846881" y="3242252"/>
              <a:ext cx="9925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DEB0CED-D55D-7E73-878A-5889B43498CE}"/>
                </a:ext>
              </a:extLst>
            </p:cNvPr>
            <p:cNvCxnSpPr>
              <a:cxnSpLocks/>
            </p:cNvCxnSpPr>
            <p:nvPr/>
          </p:nvCxnSpPr>
          <p:spPr>
            <a:xfrm rot="16200000" flipH="1" flipV="1">
              <a:off x="1377862" y="3377813"/>
              <a:ext cx="99256" cy="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3" name="Straight Arrow Connector 212">
              <a:extLst>
                <a:ext uri="{FF2B5EF4-FFF2-40B4-BE49-F238E27FC236}">
                  <a16:creationId xmlns:a16="http://schemas.microsoft.com/office/drawing/2014/main" id="{3B70FF71-E030-BCEE-1A6A-243A62645FDE}"/>
                </a:ext>
              </a:extLst>
            </p:cNvPr>
            <p:cNvCxnSpPr>
              <a:cxnSpLocks/>
            </p:cNvCxnSpPr>
            <p:nvPr/>
          </p:nvCxnSpPr>
          <p:spPr>
            <a:xfrm rot="16200000" flipH="1" flipV="1">
              <a:off x="1377862" y="3334143"/>
              <a:ext cx="9925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8628E84B-7FCB-0274-48C9-226CE8D307F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6075231" y="3341508"/>
              <a:ext cx="99256" cy="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2" name="Straight Arrow Connector 201">
              <a:extLst>
                <a:ext uri="{FF2B5EF4-FFF2-40B4-BE49-F238E27FC236}">
                  <a16:creationId xmlns:a16="http://schemas.microsoft.com/office/drawing/2014/main" id="{BF075C24-7374-5B18-E063-244EAE4E55C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6072096" y="3383772"/>
              <a:ext cx="9925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844C1164-EAEF-96CB-9AD5-442CA842E17A}"/>
              </a:ext>
            </a:extLst>
          </p:cNvPr>
          <p:cNvGrpSpPr/>
          <p:nvPr/>
        </p:nvGrpSpPr>
        <p:grpSpPr>
          <a:xfrm>
            <a:off x="423057" y="6969603"/>
            <a:ext cx="11246996" cy="5740493"/>
            <a:chOff x="472502" y="5473725"/>
            <a:chExt cx="11246996" cy="5740493"/>
          </a:xfrm>
        </p:grpSpPr>
        <p:sp>
          <p:nvSpPr>
            <p:cNvPr id="242" name="Rectangle 241">
              <a:extLst>
                <a:ext uri="{FF2B5EF4-FFF2-40B4-BE49-F238E27FC236}">
                  <a16:creationId xmlns:a16="http://schemas.microsoft.com/office/drawing/2014/main" id="{5946E0AA-511D-7E96-9436-BC38F901E120}"/>
                </a:ext>
              </a:extLst>
            </p:cNvPr>
            <p:cNvSpPr>
              <a:spLocks/>
            </p:cNvSpPr>
            <p:nvPr/>
          </p:nvSpPr>
          <p:spPr>
            <a:xfrm>
              <a:off x="472502" y="5473725"/>
              <a:ext cx="11246996" cy="5740493"/>
            </a:xfrm>
            <a:prstGeom prst="rect">
              <a:avLst/>
            </a:prstGeom>
            <a:solidFill>
              <a:srgbClr val="F8F8F8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04BCA9A4-3F93-948B-813C-CD6F90CEE204}"/>
                </a:ext>
              </a:extLst>
            </p:cNvPr>
            <p:cNvSpPr txBox="1">
              <a:spLocks/>
            </p:cNvSpPr>
            <p:nvPr/>
          </p:nvSpPr>
          <p:spPr>
            <a:xfrm>
              <a:off x="2563137" y="10241244"/>
              <a:ext cx="116986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i="1" dirty="0">
                  <a:latin typeface="Helvetica" pitchFamily="2" charset="0"/>
                </a:rPr>
                <a:t>Input Layer</a:t>
              </a:r>
            </a:p>
          </p:txBody>
        </p: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4A5EC7C5-4856-0CAE-8A67-3E2624F686EF}"/>
                </a:ext>
              </a:extLst>
            </p:cNvPr>
            <p:cNvSpPr txBox="1">
              <a:spLocks/>
            </p:cNvSpPr>
            <p:nvPr/>
          </p:nvSpPr>
          <p:spPr>
            <a:xfrm>
              <a:off x="4201836" y="10241244"/>
              <a:ext cx="126226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i="1" dirty="0">
                  <a:latin typeface="Helvetica" pitchFamily="2" charset="0"/>
                </a:rPr>
                <a:t>LSTM Layer</a:t>
              </a: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48AED5DD-B2C1-5D5C-027D-9FB8C170272B}"/>
                </a:ext>
              </a:extLst>
            </p:cNvPr>
            <p:cNvSpPr txBox="1">
              <a:spLocks/>
            </p:cNvSpPr>
            <p:nvPr/>
          </p:nvSpPr>
          <p:spPr>
            <a:xfrm>
              <a:off x="6484285" y="10241244"/>
              <a:ext cx="13100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i="1" dirty="0">
                  <a:latin typeface="Helvetica" pitchFamily="2" charset="0"/>
                </a:rPr>
                <a:t>Dense Layer</a:t>
              </a:r>
            </a:p>
          </p:txBody>
        </p: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CB26AB70-1E08-7454-005C-C4C251E3BB54}"/>
                </a:ext>
              </a:extLst>
            </p:cNvPr>
            <p:cNvSpPr txBox="1">
              <a:spLocks/>
            </p:cNvSpPr>
            <p:nvPr/>
          </p:nvSpPr>
          <p:spPr>
            <a:xfrm>
              <a:off x="8974321" y="10241244"/>
              <a:ext cx="133183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i="1" dirty="0">
                  <a:latin typeface="Helvetica" pitchFamily="2" charset="0"/>
                </a:rPr>
                <a:t>Output Layer</a:t>
              </a: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838F4425-E56D-1540-F540-D3F0A5BF00C2}"/>
                </a:ext>
              </a:extLst>
            </p:cNvPr>
            <p:cNvSpPr>
              <a:spLocks/>
            </p:cNvSpPr>
            <p:nvPr/>
          </p:nvSpPr>
          <p:spPr>
            <a:xfrm>
              <a:off x="4192897" y="5735611"/>
              <a:ext cx="1280146" cy="4375719"/>
            </a:xfrm>
            <a:prstGeom prst="rect">
              <a:avLst/>
            </a:prstGeom>
            <a:noFill/>
            <a:ln w="19050"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E051D286-1478-6767-38AB-9B7CB0C62621}"/>
                </a:ext>
              </a:extLst>
            </p:cNvPr>
            <p:cNvSpPr>
              <a:spLocks/>
            </p:cNvSpPr>
            <p:nvPr/>
          </p:nvSpPr>
          <p:spPr>
            <a:xfrm>
              <a:off x="5662642" y="5735611"/>
              <a:ext cx="2955608" cy="4375719"/>
            </a:xfrm>
            <a:prstGeom prst="rect">
              <a:avLst/>
            </a:prstGeom>
            <a:noFill/>
            <a:ln w="19050"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23CD8736-B6FE-7540-8F55-D54FAD584572}"/>
                </a:ext>
              </a:extLst>
            </p:cNvPr>
            <p:cNvCxnSpPr>
              <a:cxnSpLocks/>
              <a:stCxn id="6" idx="6"/>
              <a:endCxn id="39" idx="2"/>
            </p:cNvCxnSpPr>
            <p:nvPr/>
          </p:nvCxnSpPr>
          <p:spPr>
            <a:xfrm>
              <a:off x="5177675" y="6360822"/>
              <a:ext cx="93407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677491C-388C-7E10-A30C-FE5537F19FD4}"/>
                </a:ext>
              </a:extLst>
            </p:cNvPr>
            <p:cNvGrpSpPr/>
            <p:nvPr/>
          </p:nvGrpSpPr>
          <p:grpSpPr>
            <a:xfrm>
              <a:off x="4491875" y="6017922"/>
              <a:ext cx="685800" cy="3638589"/>
              <a:chOff x="5081292" y="6017922"/>
              <a:chExt cx="685800" cy="3638589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1FECA7AB-F0B2-4AD2-FAC6-A4EAB7344116}"/>
                  </a:ext>
                </a:extLst>
              </p:cNvPr>
              <p:cNvGrpSpPr/>
              <p:nvPr/>
            </p:nvGrpSpPr>
            <p:grpSpPr>
              <a:xfrm>
                <a:off x="5081292" y="6017922"/>
                <a:ext cx="685800" cy="3638589"/>
                <a:chOff x="5081292" y="6017922"/>
                <a:chExt cx="685800" cy="3638589"/>
              </a:xfrm>
            </p:grpSpPr>
            <p:sp>
              <p:nvSpPr>
                <p:cNvPr id="6" name="Oval 5">
                  <a:extLst>
                    <a:ext uri="{FF2B5EF4-FFF2-40B4-BE49-F238E27FC236}">
                      <a16:creationId xmlns:a16="http://schemas.microsoft.com/office/drawing/2014/main" id="{EC24C561-D975-619A-1E14-15E893E3732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081292" y="6017922"/>
                  <a:ext cx="685800" cy="685800"/>
                </a:xfrm>
                <a:prstGeom prst="ellipse">
                  <a:avLst/>
                </a:prstGeom>
                <a:solidFill>
                  <a:srgbClr val="8EFA00"/>
                </a:solidFill>
                <a:ln w="12700">
                  <a:solidFill>
                    <a:srgbClr val="8EFA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Helvetica" pitchFamily="2" charset="0"/>
                  </a:endParaRPr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E09D7B06-D3FC-B405-7408-45F742469A0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081292" y="7002325"/>
                  <a:ext cx="685800" cy="685800"/>
                </a:xfrm>
                <a:prstGeom prst="ellipse">
                  <a:avLst/>
                </a:prstGeom>
                <a:solidFill>
                  <a:srgbClr val="8EFA00"/>
                </a:solidFill>
                <a:ln w="12700">
                  <a:solidFill>
                    <a:srgbClr val="8EFA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Helvetica" pitchFamily="2" charset="0"/>
                  </a:endParaRPr>
                </a:p>
              </p:txBody>
            </p:sp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A618B1AE-EE43-1B63-2672-4B26AD4626A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081292" y="8970711"/>
                  <a:ext cx="685800" cy="685800"/>
                </a:xfrm>
                <a:prstGeom prst="ellipse">
                  <a:avLst/>
                </a:prstGeom>
                <a:solidFill>
                  <a:srgbClr val="8EFA00"/>
                </a:solidFill>
                <a:ln w="12700">
                  <a:solidFill>
                    <a:srgbClr val="8EFA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Helvetica" pitchFamily="2" charset="0"/>
                  </a:endParaRPr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77D847D4-4B49-8994-5BD6-A198F8992E70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285372" y="7986728"/>
                  <a:ext cx="277640" cy="68538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>
                    <a:lnSpc>
                      <a:spcPct val="50000"/>
                    </a:lnSpc>
                  </a:pPr>
                  <a:r>
                    <a:rPr lang="en-US" sz="2400" b="1" dirty="0">
                      <a:latin typeface="Helvetica" pitchFamily="2" charset="0"/>
                    </a:rPr>
                    <a:t>.</a:t>
                  </a:r>
                </a:p>
                <a:p>
                  <a:pPr algn="ctr">
                    <a:lnSpc>
                      <a:spcPct val="50000"/>
                    </a:lnSpc>
                  </a:pPr>
                  <a:r>
                    <a:rPr lang="en-US" sz="2400" b="1" dirty="0">
                      <a:latin typeface="Helvetica" pitchFamily="2" charset="0"/>
                    </a:rPr>
                    <a:t>.</a:t>
                  </a:r>
                </a:p>
                <a:p>
                  <a:pPr algn="ctr">
                    <a:lnSpc>
                      <a:spcPct val="50000"/>
                    </a:lnSpc>
                  </a:pPr>
                  <a:r>
                    <a:rPr lang="en-US" sz="2400" b="1" dirty="0">
                      <a:latin typeface="Helvetica" pitchFamily="2" charset="0"/>
                    </a:rPr>
                    <a:t>.</a:t>
                  </a:r>
                </a:p>
              </p:txBody>
            </p:sp>
          </p:grpSp>
          <p:pic>
            <p:nvPicPr>
              <p:cNvPr id="67" name="Graphic 66" descr="Refresh outline">
                <a:extLst>
                  <a:ext uri="{FF2B5EF4-FFF2-40B4-BE49-F238E27FC236}">
                    <a16:creationId xmlns:a16="http://schemas.microsoft.com/office/drawing/2014/main" id="{5DBFCDF9-ADB1-549B-F85F-B9FC9D2E21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195592" y="6143441"/>
                <a:ext cx="457200" cy="457200"/>
              </a:xfrm>
              <a:prstGeom prst="rect">
                <a:avLst/>
              </a:prstGeom>
            </p:spPr>
          </p:pic>
          <p:pic>
            <p:nvPicPr>
              <p:cNvPr id="68" name="Graphic 67" descr="Refresh outline">
                <a:extLst>
                  <a:ext uri="{FF2B5EF4-FFF2-40B4-BE49-F238E27FC236}">
                    <a16:creationId xmlns:a16="http://schemas.microsoft.com/office/drawing/2014/main" id="{C12FCDD8-97DE-B109-5AC3-863372E5B0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195592" y="7134020"/>
                <a:ext cx="457200" cy="457200"/>
              </a:xfrm>
              <a:prstGeom prst="rect">
                <a:avLst/>
              </a:prstGeom>
            </p:spPr>
          </p:pic>
        </p:grpSp>
        <p:pic>
          <p:nvPicPr>
            <p:cNvPr id="69" name="Graphic 68" descr="Refresh outline">
              <a:extLst>
                <a:ext uri="{FF2B5EF4-FFF2-40B4-BE49-F238E27FC236}">
                  <a16:creationId xmlns:a16="http://schemas.microsoft.com/office/drawing/2014/main" id="{B177DAAA-22EF-A6D8-7968-B2789C6685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606175" y="9096230"/>
              <a:ext cx="457200" cy="457200"/>
            </a:xfrm>
            <a:prstGeom prst="rect">
              <a:avLst/>
            </a:prstGeom>
          </p:spPr>
        </p:pic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D7265C4C-5636-513F-769E-811291C37B0C}"/>
                </a:ext>
              </a:extLst>
            </p:cNvPr>
            <p:cNvCxnSpPr>
              <a:cxnSpLocks/>
              <a:stCxn id="7" idx="6"/>
              <a:endCxn id="40" idx="2"/>
            </p:cNvCxnSpPr>
            <p:nvPr/>
          </p:nvCxnSpPr>
          <p:spPr>
            <a:xfrm>
              <a:off x="5177675" y="7345225"/>
              <a:ext cx="93407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BA4166C8-EF6F-EB37-45E2-6BAA5A6D80A6}"/>
                </a:ext>
              </a:extLst>
            </p:cNvPr>
            <p:cNvCxnSpPr>
              <a:cxnSpLocks/>
              <a:stCxn id="9" idx="6"/>
              <a:endCxn id="41" idx="2"/>
            </p:cNvCxnSpPr>
            <p:nvPr/>
          </p:nvCxnSpPr>
          <p:spPr>
            <a:xfrm>
              <a:off x="5177675" y="9313611"/>
              <a:ext cx="93407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80ABCFC4-BAA5-B47B-0398-D2650F50D9C9}"/>
                </a:ext>
              </a:extLst>
            </p:cNvPr>
            <p:cNvCxnSpPr>
              <a:cxnSpLocks/>
              <a:stCxn id="6" idx="6"/>
              <a:endCxn id="40" idx="1"/>
            </p:cNvCxnSpPr>
            <p:nvPr/>
          </p:nvCxnSpPr>
          <p:spPr>
            <a:xfrm>
              <a:off x="5177675" y="6360822"/>
              <a:ext cx="1034512" cy="7419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246753EA-E9FC-76AA-CF9E-AE6148CAFA8A}"/>
                </a:ext>
              </a:extLst>
            </p:cNvPr>
            <p:cNvCxnSpPr>
              <a:cxnSpLocks/>
              <a:stCxn id="6" idx="6"/>
              <a:endCxn id="41" idx="1"/>
            </p:cNvCxnSpPr>
            <p:nvPr/>
          </p:nvCxnSpPr>
          <p:spPr>
            <a:xfrm>
              <a:off x="5177675" y="6360822"/>
              <a:ext cx="1034512" cy="271032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24DA4B23-52EE-7BE2-AA84-4FA489C3A7A2}"/>
                </a:ext>
              </a:extLst>
            </p:cNvPr>
            <p:cNvCxnSpPr>
              <a:cxnSpLocks/>
              <a:stCxn id="7" idx="6"/>
              <a:endCxn id="39" idx="3"/>
            </p:cNvCxnSpPr>
            <p:nvPr/>
          </p:nvCxnSpPr>
          <p:spPr>
            <a:xfrm flipV="1">
              <a:off x="5177675" y="6603289"/>
              <a:ext cx="1034512" cy="7419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40969E1C-EA07-E822-79DF-0435A9315C33}"/>
                </a:ext>
              </a:extLst>
            </p:cNvPr>
            <p:cNvCxnSpPr>
              <a:cxnSpLocks/>
              <a:stCxn id="7" idx="6"/>
              <a:endCxn id="41" idx="1"/>
            </p:cNvCxnSpPr>
            <p:nvPr/>
          </p:nvCxnSpPr>
          <p:spPr>
            <a:xfrm>
              <a:off x="5177675" y="7345225"/>
              <a:ext cx="1034512" cy="172591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B618887C-4E0D-3B53-35AB-6EE9C2D5D878}"/>
                </a:ext>
              </a:extLst>
            </p:cNvPr>
            <p:cNvCxnSpPr>
              <a:cxnSpLocks/>
              <a:stCxn id="9" idx="6"/>
              <a:endCxn id="39" idx="3"/>
            </p:cNvCxnSpPr>
            <p:nvPr/>
          </p:nvCxnSpPr>
          <p:spPr>
            <a:xfrm flipV="1">
              <a:off x="5177675" y="6603289"/>
              <a:ext cx="1034512" cy="271032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54DAEDF8-91AD-7232-FAA2-E4BE9DD5AA31}"/>
                </a:ext>
              </a:extLst>
            </p:cNvPr>
            <p:cNvCxnSpPr>
              <a:cxnSpLocks/>
              <a:stCxn id="9" idx="6"/>
              <a:endCxn id="40" idx="3"/>
            </p:cNvCxnSpPr>
            <p:nvPr/>
          </p:nvCxnSpPr>
          <p:spPr>
            <a:xfrm flipV="1">
              <a:off x="5177675" y="7587692"/>
              <a:ext cx="1034512" cy="172591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70" name="TextBox 269">
              <a:extLst>
                <a:ext uri="{FF2B5EF4-FFF2-40B4-BE49-F238E27FC236}">
                  <a16:creationId xmlns:a16="http://schemas.microsoft.com/office/drawing/2014/main" id="{746EEDC3-B03F-A0CF-C497-54D427D3028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90605" y="7857133"/>
              <a:ext cx="16882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latin typeface="Helvetica" pitchFamily="2" charset="0"/>
                </a:rPr>
                <a:t>Input Data</a:t>
              </a: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3E47B6FE-0058-1163-062E-13E3F114AB8F}"/>
                </a:ext>
              </a:extLst>
            </p:cNvPr>
            <p:cNvGrpSpPr>
              <a:grpSpLocks/>
            </p:cNvGrpSpPr>
            <p:nvPr/>
          </p:nvGrpSpPr>
          <p:grpSpPr>
            <a:xfrm>
              <a:off x="6111754" y="6017922"/>
              <a:ext cx="685800" cy="3638589"/>
              <a:chOff x="3901464" y="1154139"/>
              <a:chExt cx="685800" cy="3638589"/>
            </a:xfrm>
            <a:solidFill>
              <a:schemeClr val="bg1">
                <a:lumMod val="85000"/>
              </a:schemeClr>
            </a:solidFill>
          </p:grpSpPr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AE942039-9C40-0941-4378-673B9437754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01464" y="1154139"/>
                <a:ext cx="685800" cy="685800"/>
              </a:xfrm>
              <a:prstGeom prst="ellipse">
                <a:avLst/>
              </a:prstGeom>
              <a:grpFill/>
              <a:ln w="12700">
                <a:solidFill>
                  <a:srgbClr val="D9D9D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Helvetica" pitchFamily="2" charset="0"/>
                </a:endParaRPr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37CBD554-9B33-1CC5-E153-DC651F0E1D6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01464" y="2138542"/>
                <a:ext cx="685800" cy="685800"/>
              </a:xfrm>
              <a:prstGeom prst="ellipse">
                <a:avLst/>
              </a:prstGeom>
              <a:grpFill/>
              <a:ln w="12700">
                <a:solidFill>
                  <a:srgbClr val="D9D9D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Helvetica" pitchFamily="2" charset="0"/>
                </a:endParaRPr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5B7C1665-FB91-09A0-CCD7-7A795B20AB4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01464" y="4106928"/>
                <a:ext cx="685800" cy="685800"/>
              </a:xfrm>
              <a:prstGeom prst="ellipse">
                <a:avLst/>
              </a:prstGeom>
              <a:grpFill/>
              <a:ln w="12700">
                <a:solidFill>
                  <a:srgbClr val="D9D9D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Helvetica" pitchFamily="2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716F70F5-5EA2-96E9-FA25-05E937CC4CE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105544" y="3122945"/>
                <a:ext cx="277640" cy="6853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</p:txBody>
          </p:sp>
        </p:grp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F261F1A9-AE5C-ED9A-E8A4-766FD2B0017C}"/>
                </a:ext>
              </a:extLst>
            </p:cNvPr>
            <p:cNvCxnSpPr>
              <a:cxnSpLocks/>
              <a:stCxn id="40" idx="6"/>
              <a:endCxn id="132" idx="2"/>
            </p:cNvCxnSpPr>
            <p:nvPr/>
          </p:nvCxnSpPr>
          <p:spPr>
            <a:xfrm>
              <a:off x="6797554" y="7345225"/>
              <a:ext cx="685785" cy="1691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4613FCF6-CFE5-BDA3-9029-C116F88B8A32}"/>
                </a:ext>
              </a:extLst>
            </p:cNvPr>
            <p:cNvCxnSpPr>
              <a:cxnSpLocks/>
              <a:stCxn id="39" idx="6"/>
              <a:endCxn id="132" idx="1"/>
            </p:cNvCxnSpPr>
            <p:nvPr/>
          </p:nvCxnSpPr>
          <p:spPr>
            <a:xfrm>
              <a:off x="6797554" y="6360822"/>
              <a:ext cx="786218" cy="75885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9" name="Straight Arrow Connector 138">
              <a:extLst>
                <a:ext uri="{FF2B5EF4-FFF2-40B4-BE49-F238E27FC236}">
                  <a16:creationId xmlns:a16="http://schemas.microsoft.com/office/drawing/2014/main" id="{76C2B672-7F6F-E6A1-DABB-DC936877BA03}"/>
                </a:ext>
              </a:extLst>
            </p:cNvPr>
            <p:cNvCxnSpPr>
              <a:cxnSpLocks/>
              <a:stCxn id="39" idx="6"/>
              <a:endCxn id="133" idx="1"/>
            </p:cNvCxnSpPr>
            <p:nvPr/>
          </p:nvCxnSpPr>
          <p:spPr>
            <a:xfrm>
              <a:off x="6797554" y="6360822"/>
              <a:ext cx="786218" cy="272723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4025D7ED-366F-7D59-7AB5-D243C1253026}"/>
                </a:ext>
              </a:extLst>
            </p:cNvPr>
            <p:cNvCxnSpPr>
              <a:cxnSpLocks/>
              <a:stCxn id="40" idx="6"/>
              <a:endCxn id="133" idx="1"/>
            </p:cNvCxnSpPr>
            <p:nvPr/>
          </p:nvCxnSpPr>
          <p:spPr>
            <a:xfrm>
              <a:off x="6797554" y="7345225"/>
              <a:ext cx="786218" cy="17428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BE0EF29E-9AED-9394-4BB0-9351FEDF60C0}"/>
                </a:ext>
              </a:extLst>
            </p:cNvPr>
            <p:cNvSpPr>
              <a:spLocks/>
            </p:cNvSpPr>
            <p:nvPr/>
          </p:nvSpPr>
          <p:spPr>
            <a:xfrm>
              <a:off x="7483339" y="6035049"/>
              <a:ext cx="685800" cy="6858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4E831945-71DF-BBC3-B2A9-D39433CB4D16}"/>
                </a:ext>
              </a:extLst>
            </p:cNvPr>
            <p:cNvSpPr>
              <a:spLocks/>
            </p:cNvSpPr>
            <p:nvPr/>
          </p:nvSpPr>
          <p:spPr>
            <a:xfrm>
              <a:off x="7483339" y="7019242"/>
              <a:ext cx="685800" cy="6858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64567BAC-61E0-6B0A-FE7A-78AADD8C6CB5}"/>
                </a:ext>
              </a:extLst>
            </p:cNvPr>
            <p:cNvSpPr>
              <a:spLocks/>
            </p:cNvSpPr>
            <p:nvPr/>
          </p:nvSpPr>
          <p:spPr>
            <a:xfrm>
              <a:off x="7483339" y="8987628"/>
              <a:ext cx="685800" cy="6858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1CDD73FB-5036-7DFD-6E7B-750750A8FC05}"/>
                </a:ext>
              </a:extLst>
            </p:cNvPr>
            <p:cNvSpPr txBox="1">
              <a:spLocks/>
            </p:cNvSpPr>
            <p:nvPr/>
          </p:nvSpPr>
          <p:spPr>
            <a:xfrm>
              <a:off x="7785524" y="8003645"/>
              <a:ext cx="277640" cy="68538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</p:txBody>
        </p:sp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284C5C5A-2471-6292-FD19-C816F5B1BBDC}"/>
                </a:ext>
              </a:extLst>
            </p:cNvPr>
            <p:cNvGrpSpPr>
              <a:grpSpLocks/>
            </p:cNvGrpSpPr>
            <p:nvPr/>
          </p:nvGrpSpPr>
          <p:grpSpPr>
            <a:xfrm>
              <a:off x="7658534" y="6213147"/>
              <a:ext cx="329184" cy="329184"/>
              <a:chOff x="8807528" y="1732742"/>
              <a:chExt cx="460172" cy="463449"/>
            </a:xfrm>
          </p:grpSpPr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DB1E549C-0FB8-AA65-0172-9DE1BA1B3D3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10500" y="1732742"/>
                <a:ext cx="457200" cy="45720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F411FC03-A514-BCE8-869C-9946718AFF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807528" y="1738991"/>
                <a:ext cx="457200" cy="45720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271" name="Straight Arrow Connector 270">
              <a:extLst>
                <a:ext uri="{FF2B5EF4-FFF2-40B4-BE49-F238E27FC236}">
                  <a16:creationId xmlns:a16="http://schemas.microsoft.com/office/drawing/2014/main" id="{9E5DFAE9-66B2-FBF5-F8A8-A07C9AFAB976}"/>
                </a:ext>
              </a:extLst>
            </p:cNvPr>
            <p:cNvCxnSpPr>
              <a:cxnSpLocks/>
              <a:endCxn id="133" idx="2"/>
            </p:cNvCxnSpPr>
            <p:nvPr/>
          </p:nvCxnSpPr>
          <p:spPr>
            <a:xfrm>
              <a:off x="6795329" y="9330528"/>
              <a:ext cx="68801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4" name="Straight Arrow Connector 273">
              <a:extLst>
                <a:ext uri="{FF2B5EF4-FFF2-40B4-BE49-F238E27FC236}">
                  <a16:creationId xmlns:a16="http://schemas.microsoft.com/office/drawing/2014/main" id="{77FF5934-E496-C2BE-E2B8-750E29425616}"/>
                </a:ext>
              </a:extLst>
            </p:cNvPr>
            <p:cNvCxnSpPr>
              <a:cxnSpLocks/>
              <a:stCxn id="41" idx="6"/>
              <a:endCxn id="132" idx="3"/>
            </p:cNvCxnSpPr>
            <p:nvPr/>
          </p:nvCxnSpPr>
          <p:spPr>
            <a:xfrm flipV="1">
              <a:off x="6797554" y="7604609"/>
              <a:ext cx="786218" cy="170900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AF674CE7-DCA6-DB4C-A40B-717046D5D500}"/>
                </a:ext>
              </a:extLst>
            </p:cNvPr>
            <p:cNvSpPr>
              <a:spLocks/>
            </p:cNvSpPr>
            <p:nvPr/>
          </p:nvSpPr>
          <p:spPr>
            <a:xfrm rot="16200000">
              <a:off x="855684" y="7321190"/>
              <a:ext cx="2248840" cy="1510532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i="1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6F7C8985-6200-2958-A213-A9F3681147EA}"/>
                </a:ext>
              </a:extLst>
            </p:cNvPr>
            <p:cNvSpPr>
              <a:spLocks/>
            </p:cNvSpPr>
            <p:nvPr/>
          </p:nvSpPr>
          <p:spPr>
            <a:xfrm>
              <a:off x="2507998" y="5735597"/>
              <a:ext cx="1280146" cy="4375732"/>
            </a:xfrm>
            <a:prstGeom prst="rect">
              <a:avLst/>
            </a:prstGeom>
            <a:solidFill>
              <a:srgbClr val="F8F8F8"/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B6119044-ADA3-CCE8-F6C7-EBF4FECBAB12}"/>
                </a:ext>
              </a:extLst>
            </p:cNvPr>
            <p:cNvSpPr>
              <a:spLocks/>
            </p:cNvSpPr>
            <p:nvPr/>
          </p:nvSpPr>
          <p:spPr>
            <a:xfrm>
              <a:off x="2782311" y="5834516"/>
              <a:ext cx="731520" cy="2258061"/>
            </a:xfrm>
            <a:prstGeom prst="roundRect">
              <a:avLst/>
            </a:prstGeom>
            <a:solidFill>
              <a:srgbClr val="00FDFF"/>
            </a:solidFill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</a:p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2</a:t>
              </a:r>
            </a:p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3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/>
              <a:r>
                <a:rPr lang="en-US" sz="2400" i="1" dirty="0" err="1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 err="1">
                  <a:solidFill>
                    <a:schemeClr val="tx1"/>
                  </a:solidFill>
                  <a:latin typeface="Helvetica" pitchFamily="2" charset="0"/>
                </a:rPr>
                <a:t>n</a:t>
              </a:r>
              <a:endParaRPr lang="en-US" sz="2400" i="1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61" name="Rounded Rectangle 160">
              <a:extLst>
                <a:ext uri="{FF2B5EF4-FFF2-40B4-BE49-F238E27FC236}">
                  <a16:creationId xmlns:a16="http://schemas.microsoft.com/office/drawing/2014/main" id="{96720EEE-A8DF-E927-065C-0E9E486FE459}"/>
                </a:ext>
              </a:extLst>
            </p:cNvPr>
            <p:cNvSpPr>
              <a:spLocks/>
            </p:cNvSpPr>
            <p:nvPr/>
          </p:nvSpPr>
          <p:spPr>
            <a:xfrm>
              <a:off x="2782311" y="7580564"/>
              <a:ext cx="731520" cy="685801"/>
            </a:xfrm>
            <a:prstGeom prst="roundRect">
              <a:avLst>
                <a:gd name="adj" fmla="val 0"/>
              </a:avLst>
            </a:prstGeom>
            <a:solidFill>
              <a:srgbClr val="00FDFF"/>
            </a:solidFill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 err="1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 err="1">
                  <a:solidFill>
                    <a:schemeClr val="tx1"/>
                  </a:solidFill>
                  <a:latin typeface="Helvetica" pitchFamily="2" charset="0"/>
                </a:rPr>
                <a:t>n</a:t>
              </a:r>
              <a:endParaRPr lang="en-US" sz="2400" i="1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62" name="Rounded Rectangle 161">
              <a:extLst>
                <a:ext uri="{FF2B5EF4-FFF2-40B4-BE49-F238E27FC236}">
                  <a16:creationId xmlns:a16="http://schemas.microsoft.com/office/drawing/2014/main" id="{50341A67-3480-F88A-5199-64910394A44C}"/>
                </a:ext>
              </a:extLst>
            </p:cNvPr>
            <p:cNvSpPr>
              <a:spLocks/>
            </p:cNvSpPr>
            <p:nvPr/>
          </p:nvSpPr>
          <p:spPr>
            <a:xfrm>
              <a:off x="2782311" y="8410372"/>
              <a:ext cx="731520" cy="250724"/>
            </a:xfrm>
            <a:prstGeom prst="roundRect">
              <a:avLst>
                <a:gd name="adj" fmla="val 0"/>
              </a:avLst>
            </a:prstGeom>
            <a:solidFill>
              <a:srgbClr val="00FDFF"/>
            </a:solidFill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i="1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24" name="Rounded Rectangle 123">
              <a:extLst>
                <a:ext uri="{FF2B5EF4-FFF2-40B4-BE49-F238E27FC236}">
                  <a16:creationId xmlns:a16="http://schemas.microsoft.com/office/drawing/2014/main" id="{81EE352A-1824-72C7-798E-90BDB08CEA14}"/>
                </a:ext>
              </a:extLst>
            </p:cNvPr>
            <p:cNvSpPr>
              <a:spLocks/>
            </p:cNvSpPr>
            <p:nvPr/>
          </p:nvSpPr>
          <p:spPr>
            <a:xfrm>
              <a:off x="2782311" y="8435477"/>
              <a:ext cx="731520" cy="1576936"/>
            </a:xfrm>
            <a:prstGeom prst="roundRect">
              <a:avLst/>
            </a:prstGeom>
            <a:solidFill>
              <a:srgbClr val="00FDFF"/>
            </a:solidFill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/>
              <a:r>
                <a:rPr lang="en-US" sz="2400" i="1" dirty="0" err="1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 err="1">
                  <a:solidFill>
                    <a:schemeClr val="tx1"/>
                  </a:solidFill>
                  <a:latin typeface="Helvetica" pitchFamily="2" charset="0"/>
                </a:rPr>
                <a:t>m</a:t>
              </a:r>
              <a:endParaRPr lang="en-US" sz="2400" i="1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7AFE90F1-BDF7-F21D-CF3F-CBB44AE03193}"/>
                </a:ext>
              </a:extLst>
            </p:cNvPr>
            <p:cNvCxnSpPr>
              <a:cxnSpLocks/>
              <a:stCxn id="4" idx="3"/>
              <a:endCxn id="6" idx="2"/>
            </p:cNvCxnSpPr>
            <p:nvPr/>
          </p:nvCxnSpPr>
          <p:spPr>
            <a:xfrm flipV="1">
              <a:off x="3513831" y="6360822"/>
              <a:ext cx="978044" cy="6027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0415B4F6-756F-05C1-E436-9609D65B9C97}"/>
                </a:ext>
              </a:extLst>
            </p:cNvPr>
            <p:cNvCxnSpPr>
              <a:cxnSpLocks/>
              <a:stCxn id="4" idx="3"/>
              <a:endCxn id="7" idx="2"/>
            </p:cNvCxnSpPr>
            <p:nvPr/>
          </p:nvCxnSpPr>
          <p:spPr>
            <a:xfrm>
              <a:off x="3513831" y="6963547"/>
              <a:ext cx="978044" cy="38167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24408BC-0857-A365-C7B6-5CE59E6B42B0}"/>
                </a:ext>
              </a:extLst>
            </p:cNvPr>
            <p:cNvCxnSpPr>
              <a:cxnSpLocks/>
              <a:stCxn id="4" idx="3"/>
              <a:endCxn id="9" idx="1"/>
            </p:cNvCxnSpPr>
            <p:nvPr/>
          </p:nvCxnSpPr>
          <p:spPr>
            <a:xfrm>
              <a:off x="3513831" y="6963547"/>
              <a:ext cx="1078477" cy="210759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64" name="TextBox 263">
              <a:extLst>
                <a:ext uri="{FF2B5EF4-FFF2-40B4-BE49-F238E27FC236}">
                  <a16:creationId xmlns:a16="http://schemas.microsoft.com/office/drawing/2014/main" id="{38DED914-232C-DCF6-7611-1855EF500923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70620" y="8858444"/>
              <a:ext cx="1539203" cy="707886"/>
            </a:xfrm>
            <a:prstGeom prst="rect">
              <a:avLst/>
            </a:prstGeom>
            <a:solidFill>
              <a:srgbClr val="F8F8F8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Static Basin</a:t>
              </a:r>
            </a:p>
            <a:p>
              <a:pPr algn="ctr"/>
              <a:r>
                <a:rPr lang="en-US" sz="2000" dirty="0">
                  <a:latin typeface="Helvetica" pitchFamily="2" charset="0"/>
                </a:rPr>
                <a:t> Attributes</a:t>
              </a:r>
            </a:p>
          </p:txBody>
        </p:sp>
        <p:sp>
          <p:nvSpPr>
            <p:cNvPr id="266" name="TextBox 265">
              <a:extLst>
                <a:ext uri="{FF2B5EF4-FFF2-40B4-BE49-F238E27FC236}">
                  <a16:creationId xmlns:a16="http://schemas.microsoft.com/office/drawing/2014/main" id="{F5F8EEA0-E161-B3C1-EF1E-0E07469B1214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801128" y="6620312"/>
              <a:ext cx="2278188" cy="707886"/>
            </a:xfrm>
            <a:prstGeom prst="rect">
              <a:avLst/>
            </a:prstGeom>
            <a:solidFill>
              <a:srgbClr val="F8F8F8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24-month Climate </a:t>
              </a:r>
            </a:p>
            <a:p>
              <a:pPr algn="ctr"/>
              <a:r>
                <a:rPr lang="en-US" sz="2000" dirty="0">
                  <a:latin typeface="Helvetica" pitchFamily="2" charset="0"/>
                </a:rPr>
                <a:t>Time Series </a:t>
              </a:r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C0F04987-0A4C-BD36-8410-3D783A515E24}"/>
                </a:ext>
              </a:extLst>
            </p:cNvPr>
            <p:cNvSpPr>
              <a:spLocks/>
            </p:cNvSpPr>
            <p:nvPr/>
          </p:nvSpPr>
          <p:spPr>
            <a:xfrm rot="5400000">
              <a:off x="8879966" y="7410538"/>
              <a:ext cx="2248839" cy="1331837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i="1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D7DE3855-DDBC-2791-6A6A-8C26DB014315}"/>
                </a:ext>
              </a:extLst>
            </p:cNvPr>
            <p:cNvSpPr>
              <a:spLocks/>
            </p:cNvSpPr>
            <p:nvPr/>
          </p:nvSpPr>
          <p:spPr>
            <a:xfrm>
              <a:off x="9000167" y="5703347"/>
              <a:ext cx="1280146" cy="4375719"/>
            </a:xfrm>
            <a:prstGeom prst="rect">
              <a:avLst/>
            </a:prstGeom>
            <a:solidFill>
              <a:srgbClr val="F8F8F8"/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533D0FDB-3A16-124A-A3E8-9F0D5D66E933}"/>
                </a:ext>
              </a:extLst>
            </p:cNvPr>
            <p:cNvSpPr>
              <a:spLocks/>
            </p:cNvSpPr>
            <p:nvPr/>
          </p:nvSpPr>
          <p:spPr>
            <a:xfrm>
              <a:off x="9297340" y="7580557"/>
              <a:ext cx="685800" cy="685800"/>
            </a:xfrm>
            <a:prstGeom prst="ellipse">
              <a:avLst/>
            </a:prstGeom>
            <a:solidFill>
              <a:srgbClr val="FFFC00"/>
            </a:solidFill>
            <a:ln w="12700">
              <a:solidFill>
                <a:srgbClr val="FFFC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ŷ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  <a:endParaRPr lang="en-US" sz="2400" i="1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cxnSp>
          <p:nvCxnSpPr>
            <p:cNvPr id="114" name="Straight Arrow Connector 113">
              <a:extLst>
                <a:ext uri="{FF2B5EF4-FFF2-40B4-BE49-F238E27FC236}">
                  <a16:creationId xmlns:a16="http://schemas.microsoft.com/office/drawing/2014/main" id="{1ADA3E73-F17D-4BAE-86B5-82DE1A565F8C}"/>
                </a:ext>
              </a:extLst>
            </p:cNvPr>
            <p:cNvCxnSpPr>
              <a:cxnSpLocks/>
              <a:stCxn id="132" idx="6"/>
              <a:endCxn id="108" idx="2"/>
            </p:cNvCxnSpPr>
            <p:nvPr/>
          </p:nvCxnSpPr>
          <p:spPr>
            <a:xfrm>
              <a:off x="8169139" y="7362142"/>
              <a:ext cx="1128201" cy="56131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83B9252-74BA-A63A-DA41-E8ED04BBE218}"/>
                </a:ext>
              </a:extLst>
            </p:cNvPr>
            <p:cNvSpPr txBox="1">
              <a:spLocks/>
            </p:cNvSpPr>
            <p:nvPr/>
          </p:nvSpPr>
          <p:spPr>
            <a:xfrm>
              <a:off x="6721906" y="9732810"/>
              <a:ext cx="1622027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r"/>
              <a:r>
                <a:rPr lang="en-US" sz="18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" pitchFamily="2" charset="0"/>
                </a:rPr>
                <a:t>= dropout</a:t>
              </a: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D7C1529E-A136-ABBE-955E-8C42728D784B}"/>
                </a:ext>
              </a:extLst>
            </p:cNvPr>
            <p:cNvGrpSpPr>
              <a:grpSpLocks/>
            </p:cNvGrpSpPr>
            <p:nvPr/>
          </p:nvGrpSpPr>
          <p:grpSpPr>
            <a:xfrm>
              <a:off x="7024448" y="9831267"/>
              <a:ext cx="185006" cy="187319"/>
              <a:chOff x="7515968" y="9583224"/>
              <a:chExt cx="185006" cy="187319"/>
            </a:xfrm>
          </p:grpSpPr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5FAB56C3-6A32-A54F-22FB-E33DAC322E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18094" y="9583224"/>
                <a:ext cx="182880" cy="18288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4DF97338-3D6A-9842-C3FE-726586DBE84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515968" y="9587663"/>
                <a:ext cx="182880" cy="18288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81FC3B0-C06D-0FBC-C9C1-C5F28BE04CF8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10661578" y="7845625"/>
              <a:ext cx="11913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latin typeface="Helvetica" pitchFamily="2" charset="0"/>
                </a:rPr>
                <a:t>Output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5A44F96-5C9C-F090-C439-8FE8F8EAD79D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9979645" y="7722514"/>
              <a:ext cx="1494320" cy="707886"/>
            </a:xfrm>
            <a:prstGeom prst="rect">
              <a:avLst/>
            </a:prstGeom>
            <a:solidFill>
              <a:srgbClr val="F8F8F8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Next Month</a:t>
              </a:r>
            </a:p>
            <a:p>
              <a:pPr algn="ctr"/>
              <a:r>
                <a:rPr lang="en-US" sz="2000" dirty="0">
                  <a:latin typeface="Helvetica" pitchFamily="2" charset="0"/>
                </a:rPr>
                <a:t>Base Flow</a:t>
              </a: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A6025728-54A4-9678-BA2E-5621DB1ACFFA}"/>
                </a:ext>
              </a:extLst>
            </p:cNvPr>
            <p:cNvCxnSpPr>
              <a:cxnSpLocks/>
              <a:stCxn id="133" idx="6"/>
              <a:endCxn id="108" idx="2"/>
            </p:cNvCxnSpPr>
            <p:nvPr/>
          </p:nvCxnSpPr>
          <p:spPr>
            <a:xfrm flipV="1">
              <a:off x="8169139" y="7923457"/>
              <a:ext cx="1128201" cy="140707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F0476B9C-8F9D-3C3F-C747-A59CA7047A66}"/>
              </a:ext>
            </a:extLst>
          </p:cNvPr>
          <p:cNvSpPr txBox="1"/>
          <p:nvPr/>
        </p:nvSpPr>
        <p:spPr>
          <a:xfrm>
            <a:off x="202484" y="964194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Helvetica" pitchFamily="2" charset="0"/>
              </a:rPr>
              <a:t>a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C12B7FD-2657-7F51-1CDB-655A02E39626}"/>
              </a:ext>
            </a:extLst>
          </p:cNvPr>
          <p:cNvSpPr txBox="1"/>
          <p:nvPr/>
        </p:nvSpPr>
        <p:spPr>
          <a:xfrm>
            <a:off x="202484" y="5944491"/>
            <a:ext cx="4667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Helvetica" pitchFamily="2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84368669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E060F2-0184-F8E5-172E-E60842A86C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F8BF4B9-D16D-A3A3-FF37-38B079960444}"/>
              </a:ext>
            </a:extLst>
          </p:cNvPr>
          <p:cNvSpPr>
            <a:spLocks/>
          </p:cNvSpPr>
          <p:nvPr/>
        </p:nvSpPr>
        <p:spPr>
          <a:xfrm>
            <a:off x="0" y="457270"/>
            <a:ext cx="12213125" cy="121690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Rectangle 241">
            <a:extLst>
              <a:ext uri="{FF2B5EF4-FFF2-40B4-BE49-F238E27FC236}">
                <a16:creationId xmlns:a16="http://schemas.microsoft.com/office/drawing/2014/main" id="{CAA04993-5F72-CEBB-FD49-ECA6EDD62266}"/>
              </a:ext>
            </a:extLst>
          </p:cNvPr>
          <p:cNvSpPr>
            <a:spLocks/>
          </p:cNvSpPr>
          <p:nvPr/>
        </p:nvSpPr>
        <p:spPr>
          <a:xfrm>
            <a:off x="423057" y="5394976"/>
            <a:ext cx="11246996" cy="6857925"/>
          </a:xfrm>
          <a:prstGeom prst="rect">
            <a:avLst/>
          </a:prstGeom>
          <a:solidFill>
            <a:srgbClr val="F8F8F8"/>
          </a:solidFill>
          <a:ln w="28575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57AAC539-5EC8-5D7B-B0CD-106B2719EEA8}"/>
              </a:ext>
            </a:extLst>
          </p:cNvPr>
          <p:cNvGrpSpPr/>
          <p:nvPr/>
        </p:nvGrpSpPr>
        <p:grpSpPr>
          <a:xfrm>
            <a:off x="585892" y="1340385"/>
            <a:ext cx="11020215" cy="3125857"/>
            <a:chOff x="662435" y="1803935"/>
            <a:chExt cx="11020215" cy="3125857"/>
          </a:xfrm>
        </p:grpSpPr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850AD686-F13A-CED3-7E6A-DEEC081BAAC4}"/>
                </a:ext>
              </a:extLst>
            </p:cNvPr>
            <p:cNvSpPr>
              <a:spLocks/>
            </p:cNvSpPr>
            <p:nvPr/>
          </p:nvSpPr>
          <p:spPr>
            <a:xfrm>
              <a:off x="1981118" y="2439364"/>
              <a:ext cx="8366760" cy="2490428"/>
            </a:xfrm>
            <a:prstGeom prst="rect">
              <a:avLst/>
            </a:prstGeom>
            <a:solidFill>
              <a:srgbClr val="F8F8F8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6" name="Rounded Rectangle 195">
              <a:extLst>
                <a:ext uri="{FF2B5EF4-FFF2-40B4-BE49-F238E27FC236}">
                  <a16:creationId xmlns:a16="http://schemas.microsoft.com/office/drawing/2014/main" id="{127D6F66-CF6D-E917-0357-26F7E10A4489}"/>
                </a:ext>
              </a:extLst>
            </p:cNvPr>
            <p:cNvSpPr>
              <a:spLocks/>
            </p:cNvSpPr>
            <p:nvPr/>
          </p:nvSpPr>
          <p:spPr>
            <a:xfrm>
              <a:off x="4108898" y="2944002"/>
              <a:ext cx="2012826" cy="78649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i="1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211" name="Rounded Rectangle 210">
              <a:extLst>
                <a:ext uri="{FF2B5EF4-FFF2-40B4-BE49-F238E27FC236}">
                  <a16:creationId xmlns:a16="http://schemas.microsoft.com/office/drawing/2014/main" id="{9C7EA770-15E3-476D-8F78-9E1E925BE615}"/>
                </a:ext>
              </a:extLst>
            </p:cNvPr>
            <p:cNvSpPr>
              <a:spLocks/>
            </p:cNvSpPr>
            <p:nvPr/>
          </p:nvSpPr>
          <p:spPr>
            <a:xfrm>
              <a:off x="1427490" y="1803935"/>
              <a:ext cx="9469019" cy="2086829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i="1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cxnSp>
          <p:nvCxnSpPr>
            <p:cNvPr id="187" name="Straight Arrow Connector 186">
              <a:extLst>
                <a:ext uri="{FF2B5EF4-FFF2-40B4-BE49-F238E27FC236}">
                  <a16:creationId xmlns:a16="http://schemas.microsoft.com/office/drawing/2014/main" id="{D77099A8-76B5-AEDE-A2AA-1F0719B6E6C4}"/>
                </a:ext>
              </a:extLst>
            </p:cNvPr>
            <p:cNvCxnSpPr>
              <a:cxnSpLocks/>
            </p:cNvCxnSpPr>
            <p:nvPr/>
          </p:nvCxnSpPr>
          <p:spPr>
            <a:xfrm>
              <a:off x="9853850" y="3894105"/>
              <a:ext cx="1828800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F93414B8-1FF5-894B-2F99-631D226B75F5}"/>
                </a:ext>
              </a:extLst>
            </p:cNvPr>
            <p:cNvSpPr txBox="1">
              <a:spLocks/>
            </p:cNvSpPr>
            <p:nvPr/>
          </p:nvSpPr>
          <p:spPr>
            <a:xfrm>
              <a:off x="4613130" y="1944741"/>
              <a:ext cx="31486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Recurrent Neural Network</a:t>
              </a:r>
            </a:p>
          </p:txBody>
        </p: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9E202F0A-352D-18A3-95F1-054DCDDC6CA5}"/>
                </a:ext>
              </a:extLst>
            </p:cNvPr>
            <p:cNvSpPr txBox="1">
              <a:spLocks/>
            </p:cNvSpPr>
            <p:nvPr/>
          </p:nvSpPr>
          <p:spPr>
            <a:xfrm>
              <a:off x="4560512" y="2574680"/>
              <a:ext cx="11095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Memory</a:t>
              </a:r>
            </a:p>
          </p:txBody>
        </p:sp>
        <p:sp>
          <p:nvSpPr>
            <p:cNvPr id="217" name="TextBox 216">
              <a:extLst>
                <a:ext uri="{FF2B5EF4-FFF2-40B4-BE49-F238E27FC236}">
                  <a16:creationId xmlns:a16="http://schemas.microsoft.com/office/drawing/2014/main" id="{EAF11080-0706-87B6-2FF8-02B8AA23C4BC}"/>
                </a:ext>
              </a:extLst>
            </p:cNvPr>
            <p:cNvSpPr txBox="1">
              <a:spLocks/>
            </p:cNvSpPr>
            <p:nvPr/>
          </p:nvSpPr>
          <p:spPr>
            <a:xfrm>
              <a:off x="663719" y="3886525"/>
              <a:ext cx="9348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latin typeface="Helvetica" pitchFamily="2" charset="0"/>
                </a:rPr>
                <a:t>Input</a:t>
              </a:r>
            </a:p>
          </p:txBody>
        </p: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46794676-B4B2-CC32-288F-376AD76198C4}"/>
                </a:ext>
              </a:extLst>
            </p:cNvPr>
            <p:cNvSpPr txBox="1">
              <a:spLocks/>
            </p:cNvSpPr>
            <p:nvPr/>
          </p:nvSpPr>
          <p:spPr>
            <a:xfrm>
              <a:off x="10485072" y="3886524"/>
              <a:ext cx="11913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latin typeface="Helvetica" pitchFamily="2" charset="0"/>
                </a:rPr>
                <a:t>Output</a:t>
              </a:r>
            </a:p>
          </p:txBody>
        </p:sp>
        <p:sp>
          <p:nvSpPr>
            <p:cNvPr id="177" name="Rounded Rectangle 176">
              <a:extLst>
                <a:ext uri="{FF2B5EF4-FFF2-40B4-BE49-F238E27FC236}">
                  <a16:creationId xmlns:a16="http://schemas.microsoft.com/office/drawing/2014/main" id="{3B33AECF-75D9-9EA8-CF42-9F28F53C0D2E}"/>
                </a:ext>
              </a:extLst>
            </p:cNvPr>
            <p:cNvSpPr>
              <a:spLocks/>
            </p:cNvSpPr>
            <p:nvPr/>
          </p:nvSpPr>
          <p:spPr>
            <a:xfrm>
              <a:off x="8482251" y="3203525"/>
              <a:ext cx="1371600" cy="1371600"/>
            </a:xfrm>
            <a:prstGeom prst="roundRect">
              <a:avLst/>
            </a:prstGeom>
            <a:solidFill>
              <a:srgbClr val="FFFC00"/>
            </a:solidFill>
            <a:ln w="76200">
              <a:solidFill>
                <a:srgbClr val="FFFC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Output Layer</a:t>
              </a:r>
            </a:p>
          </p:txBody>
        </p:sp>
        <p:cxnSp>
          <p:nvCxnSpPr>
            <p:cNvPr id="185" name="Straight Arrow Connector 184">
              <a:extLst>
                <a:ext uri="{FF2B5EF4-FFF2-40B4-BE49-F238E27FC236}">
                  <a16:creationId xmlns:a16="http://schemas.microsoft.com/office/drawing/2014/main" id="{8422F331-A42A-F249-27F3-ABE604740685}"/>
                </a:ext>
              </a:extLst>
            </p:cNvPr>
            <p:cNvCxnSpPr>
              <a:cxnSpLocks/>
            </p:cNvCxnSpPr>
            <p:nvPr/>
          </p:nvCxnSpPr>
          <p:spPr>
            <a:xfrm>
              <a:off x="7828044" y="3892415"/>
              <a:ext cx="654207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6" name="Rounded Rectangle 175">
              <a:extLst>
                <a:ext uri="{FF2B5EF4-FFF2-40B4-BE49-F238E27FC236}">
                  <a16:creationId xmlns:a16="http://schemas.microsoft.com/office/drawing/2014/main" id="{63DEB78C-709A-66E8-20D8-9333101FC710}"/>
                </a:ext>
              </a:extLst>
            </p:cNvPr>
            <p:cNvSpPr>
              <a:spLocks/>
            </p:cNvSpPr>
            <p:nvPr/>
          </p:nvSpPr>
          <p:spPr>
            <a:xfrm>
              <a:off x="6456444" y="3203525"/>
              <a:ext cx="1371600" cy="137160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762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Dense Layer</a:t>
              </a:r>
            </a:p>
          </p:txBody>
        </p:sp>
        <p:cxnSp>
          <p:nvCxnSpPr>
            <p:cNvPr id="184" name="Straight Arrow Connector 183">
              <a:extLst>
                <a:ext uri="{FF2B5EF4-FFF2-40B4-BE49-F238E27FC236}">
                  <a16:creationId xmlns:a16="http://schemas.microsoft.com/office/drawing/2014/main" id="{E4805BE0-A143-7273-4129-A42D50BB7CDC}"/>
                </a:ext>
              </a:extLst>
            </p:cNvPr>
            <p:cNvCxnSpPr>
              <a:cxnSpLocks/>
            </p:cNvCxnSpPr>
            <p:nvPr/>
          </p:nvCxnSpPr>
          <p:spPr>
            <a:xfrm>
              <a:off x="5802236" y="3892415"/>
              <a:ext cx="654208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5" name="Rounded Rectangle 174">
              <a:extLst>
                <a:ext uri="{FF2B5EF4-FFF2-40B4-BE49-F238E27FC236}">
                  <a16:creationId xmlns:a16="http://schemas.microsoft.com/office/drawing/2014/main" id="{4DE41CBB-380B-E661-ABFA-0BC7DEE0E5B5}"/>
                </a:ext>
              </a:extLst>
            </p:cNvPr>
            <p:cNvSpPr>
              <a:spLocks/>
            </p:cNvSpPr>
            <p:nvPr/>
          </p:nvSpPr>
          <p:spPr>
            <a:xfrm>
              <a:off x="4430636" y="3203525"/>
              <a:ext cx="1371600" cy="1371600"/>
            </a:xfrm>
            <a:prstGeom prst="roundRect">
              <a:avLst/>
            </a:prstGeom>
            <a:solidFill>
              <a:srgbClr val="8EFA00"/>
            </a:solidFill>
            <a:ln w="76200">
              <a:solidFill>
                <a:srgbClr val="8EFA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LSTM Layer</a:t>
              </a:r>
            </a:p>
          </p:txBody>
        </p:sp>
        <p:cxnSp>
          <p:nvCxnSpPr>
            <p:cNvPr id="199" name="Straight Arrow Connector 198">
              <a:extLst>
                <a:ext uri="{FF2B5EF4-FFF2-40B4-BE49-F238E27FC236}">
                  <a16:creationId xmlns:a16="http://schemas.microsoft.com/office/drawing/2014/main" id="{BAB686EF-39BB-F420-7A0C-96C7F65F4869}"/>
                </a:ext>
              </a:extLst>
            </p:cNvPr>
            <p:cNvCxnSpPr>
              <a:cxnSpLocks/>
            </p:cNvCxnSpPr>
            <p:nvPr/>
          </p:nvCxnSpPr>
          <p:spPr>
            <a:xfrm>
              <a:off x="4331380" y="3730526"/>
              <a:ext cx="9925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1" name="Straight Arrow Connector 180">
              <a:extLst>
                <a:ext uri="{FF2B5EF4-FFF2-40B4-BE49-F238E27FC236}">
                  <a16:creationId xmlns:a16="http://schemas.microsoft.com/office/drawing/2014/main" id="{CA8A0A08-5897-ED24-22BC-5F8C16586931}"/>
                </a:ext>
              </a:extLst>
            </p:cNvPr>
            <p:cNvCxnSpPr>
              <a:cxnSpLocks/>
            </p:cNvCxnSpPr>
            <p:nvPr/>
          </p:nvCxnSpPr>
          <p:spPr>
            <a:xfrm>
              <a:off x="3776428" y="3892415"/>
              <a:ext cx="654208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4" name="Rounded Rectangle 173">
              <a:extLst>
                <a:ext uri="{FF2B5EF4-FFF2-40B4-BE49-F238E27FC236}">
                  <a16:creationId xmlns:a16="http://schemas.microsoft.com/office/drawing/2014/main" id="{BD605B30-9412-0F01-215E-EC264E3394C9}"/>
                </a:ext>
              </a:extLst>
            </p:cNvPr>
            <p:cNvSpPr>
              <a:spLocks/>
            </p:cNvSpPr>
            <p:nvPr/>
          </p:nvSpPr>
          <p:spPr>
            <a:xfrm>
              <a:off x="2404828" y="3203525"/>
              <a:ext cx="1371600" cy="1371600"/>
            </a:xfrm>
            <a:prstGeom prst="roundRect">
              <a:avLst/>
            </a:prstGeom>
            <a:solidFill>
              <a:srgbClr val="00FDFF"/>
            </a:solidFill>
            <a:ln w="762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Input Layer</a:t>
              </a:r>
            </a:p>
          </p:txBody>
        </p:sp>
        <p:cxnSp>
          <p:nvCxnSpPr>
            <p:cNvPr id="178" name="Straight Arrow Connector 177">
              <a:extLst>
                <a:ext uri="{FF2B5EF4-FFF2-40B4-BE49-F238E27FC236}">
                  <a16:creationId xmlns:a16="http://schemas.microsoft.com/office/drawing/2014/main" id="{F7EEE75B-4CE1-BD65-ACE8-59EA1C54D39B}"/>
                </a:ext>
              </a:extLst>
            </p:cNvPr>
            <p:cNvCxnSpPr>
              <a:cxnSpLocks/>
            </p:cNvCxnSpPr>
            <p:nvPr/>
          </p:nvCxnSpPr>
          <p:spPr>
            <a:xfrm>
              <a:off x="662435" y="3891015"/>
              <a:ext cx="1742393" cy="280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569691A8-50E8-17E9-7939-E26863B73F8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0846881" y="3203525"/>
              <a:ext cx="99256" cy="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2" name="Straight Arrow Connector 211">
              <a:extLst>
                <a:ext uri="{FF2B5EF4-FFF2-40B4-BE49-F238E27FC236}">
                  <a16:creationId xmlns:a16="http://schemas.microsoft.com/office/drawing/2014/main" id="{41E0C47F-4E24-4E69-4B00-4A59528E28D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0846881" y="3242252"/>
              <a:ext cx="9925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ED518032-F8E3-D0FB-1E58-DCAD4656BBDE}"/>
                </a:ext>
              </a:extLst>
            </p:cNvPr>
            <p:cNvCxnSpPr>
              <a:cxnSpLocks/>
            </p:cNvCxnSpPr>
            <p:nvPr/>
          </p:nvCxnSpPr>
          <p:spPr>
            <a:xfrm rot="16200000" flipH="1" flipV="1">
              <a:off x="1377862" y="3377813"/>
              <a:ext cx="99256" cy="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3" name="Straight Arrow Connector 212">
              <a:extLst>
                <a:ext uri="{FF2B5EF4-FFF2-40B4-BE49-F238E27FC236}">
                  <a16:creationId xmlns:a16="http://schemas.microsoft.com/office/drawing/2014/main" id="{55986862-B8E3-591F-ED3D-D3108F46500A}"/>
                </a:ext>
              </a:extLst>
            </p:cNvPr>
            <p:cNvCxnSpPr>
              <a:cxnSpLocks/>
            </p:cNvCxnSpPr>
            <p:nvPr/>
          </p:nvCxnSpPr>
          <p:spPr>
            <a:xfrm rot="16200000" flipH="1" flipV="1">
              <a:off x="1377862" y="3334143"/>
              <a:ext cx="9925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5BAE6B90-761F-EBAC-6812-7B73FA950AB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6075231" y="3341508"/>
              <a:ext cx="99256" cy="0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2" name="Straight Arrow Connector 201">
              <a:extLst>
                <a:ext uri="{FF2B5EF4-FFF2-40B4-BE49-F238E27FC236}">
                  <a16:creationId xmlns:a16="http://schemas.microsoft.com/office/drawing/2014/main" id="{5EF89AE2-E155-F076-F453-6C7CB9ECB25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6072096" y="3383772"/>
              <a:ext cx="9925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3" name="TextBox 162">
            <a:extLst>
              <a:ext uri="{FF2B5EF4-FFF2-40B4-BE49-F238E27FC236}">
                <a16:creationId xmlns:a16="http://schemas.microsoft.com/office/drawing/2014/main" id="{FADF2789-2296-ED93-7D79-DA00C19700ED}"/>
              </a:ext>
            </a:extLst>
          </p:cNvPr>
          <p:cNvSpPr txBox="1">
            <a:spLocks/>
          </p:cNvSpPr>
          <p:nvPr/>
        </p:nvSpPr>
        <p:spPr>
          <a:xfrm>
            <a:off x="2513692" y="5670313"/>
            <a:ext cx="11698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Helvetica" pitchFamily="2" charset="0"/>
              </a:rPr>
              <a:t>Input Layer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30670876-2E0C-B4B9-CE3C-3D812CB38E9B}"/>
              </a:ext>
            </a:extLst>
          </p:cNvPr>
          <p:cNvSpPr txBox="1">
            <a:spLocks/>
          </p:cNvSpPr>
          <p:nvPr/>
        </p:nvSpPr>
        <p:spPr>
          <a:xfrm>
            <a:off x="4152391" y="5670313"/>
            <a:ext cx="12622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Helvetica" pitchFamily="2" charset="0"/>
              </a:rPr>
              <a:t>LSTM Layer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3031CB91-5F4E-B1F2-5EFB-239377F555FA}"/>
              </a:ext>
            </a:extLst>
          </p:cNvPr>
          <p:cNvSpPr txBox="1">
            <a:spLocks/>
          </p:cNvSpPr>
          <p:nvPr/>
        </p:nvSpPr>
        <p:spPr>
          <a:xfrm>
            <a:off x="6434840" y="5670313"/>
            <a:ext cx="13100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Helvetica" pitchFamily="2" charset="0"/>
              </a:rPr>
              <a:t>Dense Layer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84AFD742-CA04-D6D1-FFF6-E32CFFA157B0}"/>
              </a:ext>
            </a:extLst>
          </p:cNvPr>
          <p:cNvSpPr txBox="1">
            <a:spLocks/>
          </p:cNvSpPr>
          <p:nvPr/>
        </p:nvSpPr>
        <p:spPr>
          <a:xfrm>
            <a:off x="8924876" y="5670313"/>
            <a:ext cx="13318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Helvetica" pitchFamily="2" charset="0"/>
              </a:rPr>
              <a:t>Output Layer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6DDE34C5-3EA3-A41B-D9D2-713AF74498E2}"/>
              </a:ext>
            </a:extLst>
          </p:cNvPr>
          <p:cNvSpPr>
            <a:spLocks/>
          </p:cNvSpPr>
          <p:nvPr/>
        </p:nvSpPr>
        <p:spPr>
          <a:xfrm>
            <a:off x="4084342" y="6583689"/>
            <a:ext cx="1280146" cy="2833804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8EACC39A-A94D-4F62-17D7-94B956C04490}"/>
              </a:ext>
            </a:extLst>
          </p:cNvPr>
          <p:cNvSpPr>
            <a:spLocks/>
          </p:cNvSpPr>
          <p:nvPr/>
        </p:nvSpPr>
        <p:spPr>
          <a:xfrm>
            <a:off x="5613197" y="6583688"/>
            <a:ext cx="2955608" cy="5114960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7FA46C3-ACF3-121F-02D3-1F94F9C6FA33}"/>
              </a:ext>
            </a:extLst>
          </p:cNvPr>
          <p:cNvCxnSpPr>
            <a:cxnSpLocks/>
            <a:stCxn id="6" idx="6"/>
            <a:endCxn id="39" idx="2"/>
          </p:cNvCxnSpPr>
          <p:nvPr/>
        </p:nvCxnSpPr>
        <p:spPr>
          <a:xfrm>
            <a:off x="5069120" y="7109461"/>
            <a:ext cx="993189" cy="112174"/>
          </a:xfrm>
          <a:prstGeom prst="straightConnector1">
            <a:avLst/>
          </a:prstGeom>
          <a:ln>
            <a:tailEnd type="triangle" w="sm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1D548B55-A74C-8ACA-6AE3-5D20B90A1C8C}"/>
              </a:ext>
            </a:extLst>
          </p:cNvPr>
          <p:cNvCxnSpPr>
            <a:cxnSpLocks/>
            <a:stCxn id="9" idx="6"/>
            <a:endCxn id="41" idx="2"/>
          </p:cNvCxnSpPr>
          <p:nvPr/>
        </p:nvCxnSpPr>
        <p:spPr>
          <a:xfrm>
            <a:off x="5069120" y="8900256"/>
            <a:ext cx="993189" cy="2000672"/>
          </a:xfrm>
          <a:prstGeom prst="straightConnector1">
            <a:avLst/>
          </a:prstGeom>
          <a:ln>
            <a:tailEnd type="triangle" w="sm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98EB4E9-A4F7-22B0-5766-DCE80E75035C}"/>
              </a:ext>
            </a:extLst>
          </p:cNvPr>
          <p:cNvCxnSpPr>
            <a:cxnSpLocks/>
            <a:stCxn id="6" idx="6"/>
            <a:endCxn id="40" idx="1"/>
          </p:cNvCxnSpPr>
          <p:nvPr/>
        </p:nvCxnSpPr>
        <p:spPr>
          <a:xfrm>
            <a:off x="5069120" y="7109461"/>
            <a:ext cx="1093622" cy="854110"/>
          </a:xfrm>
          <a:prstGeom prst="straightConnector1">
            <a:avLst/>
          </a:prstGeom>
          <a:ln>
            <a:tailEnd type="triangle" w="sm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D381A648-C0A0-5BA9-6181-7DC0A174AA39}"/>
              </a:ext>
            </a:extLst>
          </p:cNvPr>
          <p:cNvCxnSpPr>
            <a:cxnSpLocks/>
            <a:stCxn id="6" idx="6"/>
            <a:endCxn id="41" idx="1"/>
          </p:cNvCxnSpPr>
          <p:nvPr/>
        </p:nvCxnSpPr>
        <p:spPr>
          <a:xfrm>
            <a:off x="5069120" y="7109461"/>
            <a:ext cx="1093622" cy="3549000"/>
          </a:xfrm>
          <a:prstGeom prst="straightConnector1">
            <a:avLst/>
          </a:prstGeom>
          <a:ln>
            <a:tailEnd type="triangle" w="sm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1C3C6778-09F7-0EA2-E542-0B8970EACA4A}"/>
              </a:ext>
            </a:extLst>
          </p:cNvPr>
          <p:cNvCxnSpPr>
            <a:cxnSpLocks/>
            <a:stCxn id="9" idx="6"/>
            <a:endCxn id="39" idx="3"/>
          </p:cNvCxnSpPr>
          <p:nvPr/>
        </p:nvCxnSpPr>
        <p:spPr>
          <a:xfrm flipV="1">
            <a:off x="5069120" y="7464102"/>
            <a:ext cx="1093622" cy="1436154"/>
          </a:xfrm>
          <a:prstGeom prst="straightConnector1">
            <a:avLst/>
          </a:prstGeom>
          <a:ln>
            <a:tailEnd type="triangle" w="sm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0CD3119B-D53A-32E7-256A-E241E50227FA}"/>
              </a:ext>
            </a:extLst>
          </p:cNvPr>
          <p:cNvCxnSpPr>
            <a:cxnSpLocks/>
            <a:stCxn id="9" idx="6"/>
            <a:endCxn id="40" idx="3"/>
          </p:cNvCxnSpPr>
          <p:nvPr/>
        </p:nvCxnSpPr>
        <p:spPr>
          <a:xfrm flipV="1">
            <a:off x="5069120" y="8448505"/>
            <a:ext cx="1093622" cy="451751"/>
          </a:xfrm>
          <a:prstGeom prst="straightConnector1">
            <a:avLst/>
          </a:prstGeom>
          <a:ln>
            <a:tailEnd type="triangle" w="sm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0" name="TextBox 269">
            <a:extLst>
              <a:ext uri="{FF2B5EF4-FFF2-40B4-BE49-F238E27FC236}">
                <a16:creationId xmlns:a16="http://schemas.microsoft.com/office/drawing/2014/main" id="{61A8932B-E3E5-1C9B-D996-0DE6136ECC3E}"/>
              </a:ext>
            </a:extLst>
          </p:cNvPr>
          <p:cNvSpPr txBox="1">
            <a:spLocks/>
          </p:cNvSpPr>
          <p:nvPr/>
        </p:nvSpPr>
        <p:spPr>
          <a:xfrm rot="16200000">
            <a:off x="41160" y="9209875"/>
            <a:ext cx="1688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</a:rPr>
              <a:t>Input Data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CBDD082-83BB-32A5-0AD0-C61BD1ACE5B5}"/>
              </a:ext>
            </a:extLst>
          </p:cNvPr>
          <p:cNvSpPr txBox="1">
            <a:spLocks/>
          </p:cNvSpPr>
          <p:nvPr/>
        </p:nvSpPr>
        <p:spPr>
          <a:xfrm>
            <a:off x="6266389" y="8847541"/>
            <a:ext cx="277640" cy="68538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>
              <a:lnSpc>
                <a:spcPct val="50000"/>
              </a:lnSpc>
            </a:pPr>
            <a:r>
              <a:rPr lang="en-US" sz="2400" b="1" dirty="0">
                <a:latin typeface="Helvetica" pitchFamily="2" charset="0"/>
              </a:rPr>
              <a:t>.</a:t>
            </a:r>
          </a:p>
          <a:p>
            <a:pPr algn="ctr">
              <a:lnSpc>
                <a:spcPct val="50000"/>
              </a:lnSpc>
            </a:pPr>
            <a:r>
              <a:rPr lang="en-US" sz="2400" b="1" dirty="0">
                <a:latin typeface="Helvetica" pitchFamily="2" charset="0"/>
              </a:rPr>
              <a:t>.</a:t>
            </a:r>
          </a:p>
          <a:p>
            <a:pPr algn="ctr">
              <a:lnSpc>
                <a:spcPct val="50000"/>
              </a:lnSpc>
            </a:pPr>
            <a:r>
              <a:rPr lang="en-US" sz="2400" b="1" dirty="0">
                <a:latin typeface="Helvetica" pitchFamily="2" charset="0"/>
              </a:rPr>
              <a:t>.</a:t>
            </a:r>
          </a:p>
        </p:txBody>
      </p: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5B1E1B39-1EAE-A431-BCFC-27535D6D458C}"/>
              </a:ext>
            </a:extLst>
          </p:cNvPr>
          <p:cNvCxnSpPr>
            <a:cxnSpLocks/>
            <a:stCxn id="40" idx="6"/>
            <a:endCxn id="132" idx="2"/>
          </p:cNvCxnSpPr>
          <p:nvPr/>
        </p:nvCxnSpPr>
        <p:spPr>
          <a:xfrm>
            <a:off x="6748109" y="8206038"/>
            <a:ext cx="685785" cy="16917"/>
          </a:xfrm>
          <a:prstGeom prst="straightConnector1">
            <a:avLst/>
          </a:prstGeom>
          <a:ln>
            <a:tailEnd type="triangle" w="sm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ABDA8B86-AE8E-8E06-0624-49001086E5B4}"/>
              </a:ext>
            </a:extLst>
          </p:cNvPr>
          <p:cNvCxnSpPr>
            <a:cxnSpLocks/>
            <a:stCxn id="39" idx="6"/>
            <a:endCxn id="132" idx="1"/>
          </p:cNvCxnSpPr>
          <p:nvPr/>
        </p:nvCxnSpPr>
        <p:spPr>
          <a:xfrm>
            <a:off x="6748109" y="7221635"/>
            <a:ext cx="786218" cy="758853"/>
          </a:xfrm>
          <a:prstGeom prst="straightConnector1">
            <a:avLst/>
          </a:prstGeom>
          <a:ln>
            <a:tailEnd type="triangle" w="sm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FFCE58B5-858E-5301-8AF7-865F5A38958C}"/>
              </a:ext>
            </a:extLst>
          </p:cNvPr>
          <p:cNvCxnSpPr>
            <a:cxnSpLocks/>
            <a:stCxn id="39" idx="6"/>
            <a:endCxn id="133" idx="1"/>
          </p:cNvCxnSpPr>
          <p:nvPr/>
        </p:nvCxnSpPr>
        <p:spPr>
          <a:xfrm>
            <a:off x="6748109" y="7221635"/>
            <a:ext cx="786218" cy="3453743"/>
          </a:xfrm>
          <a:prstGeom prst="straightConnector1">
            <a:avLst/>
          </a:prstGeom>
          <a:ln>
            <a:tailEnd type="triangle" w="sm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B0824638-6B85-BAAA-B29C-FDACFD95539D}"/>
              </a:ext>
            </a:extLst>
          </p:cNvPr>
          <p:cNvCxnSpPr>
            <a:cxnSpLocks/>
            <a:stCxn id="40" idx="6"/>
            <a:endCxn id="133" idx="1"/>
          </p:cNvCxnSpPr>
          <p:nvPr/>
        </p:nvCxnSpPr>
        <p:spPr>
          <a:xfrm>
            <a:off x="6748109" y="8206038"/>
            <a:ext cx="786218" cy="2469340"/>
          </a:xfrm>
          <a:prstGeom prst="straightConnector1">
            <a:avLst/>
          </a:prstGeom>
          <a:ln>
            <a:tailEnd type="triangle" w="sm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1" name="Oval 130">
            <a:extLst>
              <a:ext uri="{FF2B5EF4-FFF2-40B4-BE49-F238E27FC236}">
                <a16:creationId xmlns:a16="http://schemas.microsoft.com/office/drawing/2014/main" id="{C4620698-05AB-9533-2124-975339F41D29}"/>
              </a:ext>
            </a:extLst>
          </p:cNvPr>
          <p:cNvSpPr>
            <a:spLocks/>
          </p:cNvSpPr>
          <p:nvPr/>
        </p:nvSpPr>
        <p:spPr>
          <a:xfrm>
            <a:off x="7433894" y="6895862"/>
            <a:ext cx="685800" cy="6858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D9D9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44142B6C-004B-B4BE-4FB4-A7FAA29AA582}"/>
              </a:ext>
            </a:extLst>
          </p:cNvPr>
          <p:cNvSpPr txBox="1">
            <a:spLocks/>
          </p:cNvSpPr>
          <p:nvPr/>
        </p:nvSpPr>
        <p:spPr>
          <a:xfrm>
            <a:off x="7736079" y="8864458"/>
            <a:ext cx="277640" cy="68538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>
              <a:lnSpc>
                <a:spcPct val="50000"/>
              </a:lnSpc>
            </a:pPr>
            <a:r>
              <a:rPr lang="en-US" sz="2400" b="1" dirty="0">
                <a:latin typeface="Helvetica" pitchFamily="2" charset="0"/>
              </a:rPr>
              <a:t>.</a:t>
            </a:r>
          </a:p>
          <a:p>
            <a:pPr algn="ctr">
              <a:lnSpc>
                <a:spcPct val="50000"/>
              </a:lnSpc>
            </a:pPr>
            <a:r>
              <a:rPr lang="en-US" sz="2400" b="1" dirty="0">
                <a:latin typeface="Helvetica" pitchFamily="2" charset="0"/>
              </a:rPr>
              <a:t>.</a:t>
            </a:r>
          </a:p>
          <a:p>
            <a:pPr algn="ctr">
              <a:lnSpc>
                <a:spcPct val="50000"/>
              </a:lnSpc>
            </a:pPr>
            <a:r>
              <a:rPr lang="en-US" sz="2400" b="1" dirty="0">
                <a:latin typeface="Helvetica" pitchFamily="2" charset="0"/>
              </a:rPr>
              <a:t>.</a:t>
            </a:r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4B668CB7-C768-9D2D-FDC1-81E2D20E7B34}"/>
              </a:ext>
            </a:extLst>
          </p:cNvPr>
          <p:cNvGrpSpPr>
            <a:grpSpLocks/>
          </p:cNvGrpSpPr>
          <p:nvPr/>
        </p:nvGrpSpPr>
        <p:grpSpPr>
          <a:xfrm>
            <a:off x="7609089" y="7073960"/>
            <a:ext cx="329184" cy="329184"/>
            <a:chOff x="8807528" y="1732742"/>
            <a:chExt cx="460172" cy="463449"/>
          </a:xfrm>
        </p:grpSpPr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3AAE6833-27DE-6040-6C60-BD3EA99CA901}"/>
                </a:ext>
              </a:extLst>
            </p:cNvPr>
            <p:cNvCxnSpPr>
              <a:cxnSpLocks/>
            </p:cNvCxnSpPr>
            <p:nvPr/>
          </p:nvCxnSpPr>
          <p:spPr>
            <a:xfrm>
              <a:off x="8810500" y="1732742"/>
              <a:ext cx="457200" cy="4572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9D5126B1-2DB0-BD25-9279-3D20309181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07528" y="1738991"/>
              <a:ext cx="457200" cy="4572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71" name="Straight Arrow Connector 270">
            <a:extLst>
              <a:ext uri="{FF2B5EF4-FFF2-40B4-BE49-F238E27FC236}">
                <a16:creationId xmlns:a16="http://schemas.microsoft.com/office/drawing/2014/main" id="{69EF9BA2-6A45-0575-5D42-50EE5042591F}"/>
              </a:ext>
            </a:extLst>
          </p:cNvPr>
          <p:cNvCxnSpPr>
            <a:cxnSpLocks/>
            <a:endCxn id="133" idx="2"/>
          </p:cNvCxnSpPr>
          <p:nvPr/>
        </p:nvCxnSpPr>
        <p:spPr>
          <a:xfrm>
            <a:off x="6745884" y="10917845"/>
            <a:ext cx="688010" cy="0"/>
          </a:xfrm>
          <a:prstGeom prst="straightConnector1">
            <a:avLst/>
          </a:prstGeom>
          <a:ln>
            <a:tailEnd type="triangle" w="sm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76880C5B-40BC-03E5-C161-ED1C1E918DDF}"/>
              </a:ext>
            </a:extLst>
          </p:cNvPr>
          <p:cNvCxnSpPr>
            <a:cxnSpLocks/>
            <a:stCxn id="41" idx="6"/>
            <a:endCxn id="132" idx="3"/>
          </p:cNvCxnSpPr>
          <p:nvPr/>
        </p:nvCxnSpPr>
        <p:spPr>
          <a:xfrm flipV="1">
            <a:off x="6748109" y="8465422"/>
            <a:ext cx="786218" cy="2435506"/>
          </a:xfrm>
          <a:prstGeom prst="straightConnector1">
            <a:avLst/>
          </a:prstGeom>
          <a:ln>
            <a:tailEnd type="triangle" w="sm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DEBD7CA0-F21D-904A-0EBC-8BDCB82AE0EA}"/>
              </a:ext>
            </a:extLst>
          </p:cNvPr>
          <p:cNvSpPr>
            <a:spLocks/>
          </p:cNvSpPr>
          <p:nvPr/>
        </p:nvSpPr>
        <p:spPr>
          <a:xfrm rot="16200000">
            <a:off x="453522" y="8685442"/>
            <a:ext cx="2954274" cy="1510532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7C366802-2B2D-68F4-E436-140C7C435695}"/>
              </a:ext>
            </a:extLst>
          </p:cNvPr>
          <p:cNvSpPr txBox="1">
            <a:spLocks/>
          </p:cNvSpPr>
          <p:nvPr/>
        </p:nvSpPr>
        <p:spPr>
          <a:xfrm rot="16200000">
            <a:off x="751683" y="7626545"/>
            <a:ext cx="2278188" cy="707886"/>
          </a:xfrm>
          <a:prstGeom prst="rect">
            <a:avLst/>
          </a:prstGeom>
          <a:solidFill>
            <a:srgbClr val="F8F8F8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24-month Climate </a:t>
            </a:r>
          </a:p>
          <a:p>
            <a:pPr algn="ctr"/>
            <a:r>
              <a:rPr lang="en-US" sz="2000" dirty="0">
                <a:latin typeface="Helvetica" pitchFamily="2" charset="0"/>
              </a:rPr>
              <a:t>Time Series 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9940E46D-E5F2-E681-30FD-2916E0ED1CD2}"/>
              </a:ext>
            </a:extLst>
          </p:cNvPr>
          <p:cNvSpPr>
            <a:spLocks/>
          </p:cNvSpPr>
          <p:nvPr/>
        </p:nvSpPr>
        <p:spPr>
          <a:xfrm rot="5400000">
            <a:off x="8477802" y="8774790"/>
            <a:ext cx="2954275" cy="1331837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907613A4-AD88-A30C-41D8-0CD2DDF62040}"/>
              </a:ext>
            </a:extLst>
          </p:cNvPr>
          <p:cNvSpPr>
            <a:spLocks/>
          </p:cNvSpPr>
          <p:nvPr/>
        </p:nvSpPr>
        <p:spPr>
          <a:xfrm>
            <a:off x="2438440" y="9291907"/>
            <a:ext cx="1280146" cy="1680414"/>
          </a:xfrm>
          <a:prstGeom prst="rect">
            <a:avLst/>
          </a:prstGeom>
          <a:solidFill>
            <a:srgbClr val="F8F8F8"/>
          </a:solidFill>
          <a:ln w="19050">
            <a:noFill/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D3F470A7-98E6-45B0-CB99-B88E46C6B819}"/>
              </a:ext>
            </a:extLst>
          </p:cNvPr>
          <p:cNvSpPr>
            <a:spLocks/>
          </p:cNvSpPr>
          <p:nvPr/>
        </p:nvSpPr>
        <p:spPr>
          <a:xfrm>
            <a:off x="8950722" y="6551424"/>
            <a:ext cx="1280146" cy="5114960"/>
          </a:xfrm>
          <a:prstGeom prst="rect">
            <a:avLst/>
          </a:prstGeom>
          <a:solidFill>
            <a:srgbClr val="F8F8F8"/>
          </a:solidFill>
          <a:ln w="1905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DD14D789-079F-57E5-5643-9029727E3185}"/>
              </a:ext>
            </a:extLst>
          </p:cNvPr>
          <p:cNvCxnSpPr>
            <a:cxnSpLocks/>
            <a:stCxn id="132" idx="6"/>
            <a:endCxn id="108" idx="2"/>
          </p:cNvCxnSpPr>
          <p:nvPr/>
        </p:nvCxnSpPr>
        <p:spPr>
          <a:xfrm>
            <a:off x="8119694" y="8222955"/>
            <a:ext cx="1128201" cy="885949"/>
          </a:xfrm>
          <a:prstGeom prst="straightConnector1">
            <a:avLst/>
          </a:prstGeom>
          <a:ln>
            <a:tailEnd type="triangle" w="sm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FED8259-9821-03DC-48A8-3009FAFE3749}"/>
              </a:ext>
            </a:extLst>
          </p:cNvPr>
          <p:cNvSpPr txBox="1">
            <a:spLocks/>
          </p:cNvSpPr>
          <p:nvPr/>
        </p:nvSpPr>
        <p:spPr>
          <a:xfrm>
            <a:off x="6672461" y="11320127"/>
            <a:ext cx="1622027" cy="36933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r"/>
            <a:r>
              <a:rPr lang="en-US" sz="1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= dropout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0247276-28EA-7805-F571-F27F05AE5915}"/>
              </a:ext>
            </a:extLst>
          </p:cNvPr>
          <p:cNvGrpSpPr>
            <a:grpSpLocks/>
          </p:cNvGrpSpPr>
          <p:nvPr/>
        </p:nvGrpSpPr>
        <p:grpSpPr>
          <a:xfrm>
            <a:off x="6975003" y="11418584"/>
            <a:ext cx="185006" cy="187319"/>
            <a:chOff x="7515968" y="9583224"/>
            <a:chExt cx="185006" cy="187319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D55B322-9A7B-69A9-0BAD-00EBF6DBACCA}"/>
                </a:ext>
              </a:extLst>
            </p:cNvPr>
            <p:cNvCxnSpPr>
              <a:cxnSpLocks/>
            </p:cNvCxnSpPr>
            <p:nvPr/>
          </p:nvCxnSpPr>
          <p:spPr>
            <a:xfrm>
              <a:off x="7518094" y="9583224"/>
              <a:ext cx="182880" cy="18288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FED4284-E452-4AAE-FF22-156D4ED552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15968" y="9587663"/>
              <a:ext cx="182880" cy="18288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5C2B3F2A-8C19-01BF-7F65-7316E3F0B29D}"/>
              </a:ext>
            </a:extLst>
          </p:cNvPr>
          <p:cNvSpPr txBox="1">
            <a:spLocks/>
          </p:cNvSpPr>
          <p:nvPr/>
        </p:nvSpPr>
        <p:spPr>
          <a:xfrm rot="5400000">
            <a:off x="10607686" y="9187071"/>
            <a:ext cx="11913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</a:rPr>
              <a:t>Output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DE37C1B-D328-E2F1-CB7C-2687D2F868B8}"/>
              </a:ext>
            </a:extLst>
          </p:cNvPr>
          <p:cNvSpPr txBox="1">
            <a:spLocks/>
          </p:cNvSpPr>
          <p:nvPr/>
        </p:nvSpPr>
        <p:spPr>
          <a:xfrm rot="5400000">
            <a:off x="9925753" y="9063960"/>
            <a:ext cx="1494320" cy="707886"/>
          </a:xfrm>
          <a:prstGeom prst="rect">
            <a:avLst/>
          </a:prstGeom>
          <a:solidFill>
            <a:srgbClr val="F8F8F8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Next Month</a:t>
            </a:r>
          </a:p>
          <a:p>
            <a:pPr algn="ctr"/>
            <a:r>
              <a:rPr lang="en-US" sz="2000" dirty="0">
                <a:latin typeface="Helvetica" pitchFamily="2" charset="0"/>
              </a:rPr>
              <a:t>Base Flow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270B92F9-DEBF-293F-85AF-C3A367B4E4EA}"/>
              </a:ext>
            </a:extLst>
          </p:cNvPr>
          <p:cNvCxnSpPr>
            <a:cxnSpLocks/>
            <a:stCxn id="133" idx="6"/>
            <a:endCxn id="108" idx="2"/>
          </p:cNvCxnSpPr>
          <p:nvPr/>
        </p:nvCxnSpPr>
        <p:spPr>
          <a:xfrm flipV="1">
            <a:off x="8119694" y="9108904"/>
            <a:ext cx="1128201" cy="1808941"/>
          </a:xfrm>
          <a:prstGeom prst="straightConnector1">
            <a:avLst/>
          </a:prstGeom>
          <a:ln>
            <a:tailEnd type="triangle" w="sm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0C66D013-CE52-201A-E59E-365A99FCE223}"/>
              </a:ext>
            </a:extLst>
          </p:cNvPr>
          <p:cNvSpPr txBox="1"/>
          <p:nvPr/>
        </p:nvSpPr>
        <p:spPr>
          <a:xfrm>
            <a:off x="202483" y="542451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Helvetica" pitchFamily="2" charset="0"/>
              </a:rPr>
              <a:t>a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134E174-932A-0021-719C-A2247B385081}"/>
              </a:ext>
            </a:extLst>
          </p:cNvPr>
          <p:cNvSpPr txBox="1"/>
          <p:nvPr/>
        </p:nvSpPr>
        <p:spPr>
          <a:xfrm>
            <a:off x="202484" y="4657206"/>
            <a:ext cx="4667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Helvetica" pitchFamily="2" charset="0"/>
              </a:rPr>
              <a:t>b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94410ADE-7DC9-D200-2AFB-5FEE9A863120}"/>
              </a:ext>
            </a:extLst>
          </p:cNvPr>
          <p:cNvSpPr txBox="1">
            <a:spLocks/>
          </p:cNvSpPr>
          <p:nvPr/>
        </p:nvSpPr>
        <p:spPr>
          <a:xfrm>
            <a:off x="4587792" y="7662169"/>
            <a:ext cx="277640" cy="68538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>
              <a:lnSpc>
                <a:spcPct val="50000"/>
              </a:lnSpc>
            </a:pPr>
            <a:r>
              <a:rPr lang="en-US" sz="2400" b="1" dirty="0">
                <a:latin typeface="Helvetica" pitchFamily="2" charset="0"/>
              </a:rPr>
              <a:t>.</a:t>
            </a:r>
          </a:p>
          <a:p>
            <a:pPr algn="ctr">
              <a:lnSpc>
                <a:spcPct val="50000"/>
              </a:lnSpc>
            </a:pPr>
            <a:r>
              <a:rPr lang="en-US" sz="2400" b="1" dirty="0">
                <a:latin typeface="Helvetica" pitchFamily="2" charset="0"/>
              </a:rPr>
              <a:t>.</a:t>
            </a:r>
          </a:p>
          <a:p>
            <a:pPr algn="ctr">
              <a:lnSpc>
                <a:spcPct val="50000"/>
              </a:lnSpc>
            </a:pPr>
            <a:r>
              <a:rPr lang="en-US" sz="2400" b="1" dirty="0">
                <a:latin typeface="Helvetica" pitchFamily="2" charset="0"/>
              </a:rPr>
              <a:t>.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2A423A4-A21B-F0B4-0E7B-2D4005A75E85}"/>
              </a:ext>
            </a:extLst>
          </p:cNvPr>
          <p:cNvSpPr>
            <a:spLocks/>
          </p:cNvSpPr>
          <p:nvPr/>
        </p:nvSpPr>
        <p:spPr>
          <a:xfrm>
            <a:off x="4083717" y="9780042"/>
            <a:ext cx="1280146" cy="1942879"/>
          </a:xfrm>
          <a:prstGeom prst="rect">
            <a:avLst/>
          </a:prstGeom>
          <a:solidFill>
            <a:srgbClr val="F8F8F8"/>
          </a:solidFill>
          <a:ln w="1905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C81C0271-7832-6274-0764-5A989E8CCB0A}"/>
              </a:ext>
            </a:extLst>
          </p:cNvPr>
          <p:cNvSpPr>
            <a:spLocks/>
          </p:cNvSpPr>
          <p:nvPr/>
        </p:nvSpPr>
        <p:spPr>
          <a:xfrm>
            <a:off x="2458553" y="6583672"/>
            <a:ext cx="1280146" cy="2833804"/>
          </a:xfrm>
          <a:prstGeom prst="rect">
            <a:avLst/>
          </a:prstGeom>
          <a:solidFill>
            <a:srgbClr val="F8F8F8"/>
          </a:solidFill>
          <a:ln w="1905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CAAD34C-33C7-BAA3-1877-2EB6CD4E3DD5}"/>
              </a:ext>
            </a:extLst>
          </p:cNvPr>
          <p:cNvSpPr>
            <a:spLocks/>
          </p:cNvSpPr>
          <p:nvPr/>
        </p:nvSpPr>
        <p:spPr>
          <a:xfrm>
            <a:off x="2732866" y="6875936"/>
            <a:ext cx="731520" cy="2258061"/>
          </a:xfrm>
          <a:prstGeom prst="roundRect">
            <a:avLst/>
          </a:prstGeom>
          <a:solidFill>
            <a:srgbClr val="00FDFF"/>
          </a:solidFill>
          <a:ln w="12700">
            <a:solidFill>
              <a:srgbClr val="00FD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t</a:t>
            </a:r>
            <a:r>
              <a:rPr lang="en-US" sz="2400" i="1" baseline="-25000" dirty="0">
                <a:solidFill>
                  <a:schemeClr val="tx1"/>
                </a:solidFill>
                <a:latin typeface="Helvetica" pitchFamily="2" charset="0"/>
              </a:rPr>
              <a:t>1</a:t>
            </a:r>
          </a:p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t</a:t>
            </a:r>
            <a:r>
              <a:rPr lang="en-US" sz="2400" i="1" baseline="-25000" dirty="0">
                <a:solidFill>
                  <a:schemeClr val="tx1"/>
                </a:solidFill>
                <a:latin typeface="Helvetica" pitchFamily="2" charset="0"/>
              </a:rPr>
              <a:t>2</a:t>
            </a:r>
          </a:p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t</a:t>
            </a:r>
            <a:r>
              <a:rPr lang="en-US" sz="2400" i="1" baseline="-25000" dirty="0">
                <a:solidFill>
                  <a:schemeClr val="tx1"/>
                </a:solidFill>
                <a:latin typeface="Helvetica" pitchFamily="2" charset="0"/>
              </a:rPr>
              <a:t>3</a:t>
            </a:r>
          </a:p>
          <a:p>
            <a:pPr algn="ctr">
              <a:lnSpc>
                <a:spcPct val="50000"/>
              </a:lnSpc>
            </a:pPr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.</a:t>
            </a:r>
          </a:p>
          <a:p>
            <a:pPr algn="ctr">
              <a:lnSpc>
                <a:spcPct val="50000"/>
              </a:lnSpc>
            </a:pPr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.</a:t>
            </a:r>
          </a:p>
          <a:p>
            <a:pPr algn="ctr">
              <a:lnSpc>
                <a:spcPct val="50000"/>
              </a:lnSpc>
            </a:pPr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.</a:t>
            </a:r>
          </a:p>
          <a:p>
            <a:pPr algn="ctr"/>
            <a:r>
              <a:rPr lang="en-US" sz="2400" i="1" dirty="0" err="1">
                <a:solidFill>
                  <a:schemeClr val="tx1"/>
                </a:solidFill>
                <a:latin typeface="Helvetica" pitchFamily="2" charset="0"/>
              </a:rPr>
              <a:t>t</a:t>
            </a:r>
            <a:r>
              <a:rPr lang="en-US" sz="2400" i="1" baseline="-25000" dirty="0" err="1">
                <a:solidFill>
                  <a:schemeClr val="tx1"/>
                </a:solidFill>
                <a:latin typeface="Helvetica" pitchFamily="2" charset="0"/>
              </a:rPr>
              <a:t>n</a:t>
            </a:r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C9C1286-D04B-9AAE-0917-2AE5A1853A77}"/>
              </a:ext>
            </a:extLst>
          </p:cNvPr>
          <p:cNvCxnSpPr>
            <a:cxnSpLocks/>
            <a:stCxn id="4" idx="3"/>
            <a:endCxn id="6" idx="3"/>
          </p:cNvCxnSpPr>
          <p:nvPr/>
        </p:nvCxnSpPr>
        <p:spPr>
          <a:xfrm flipV="1">
            <a:off x="3464386" y="7351928"/>
            <a:ext cx="1019367" cy="653039"/>
          </a:xfrm>
          <a:prstGeom prst="straightConnector1">
            <a:avLst/>
          </a:prstGeom>
          <a:ln>
            <a:tailEnd type="triangle" w="sm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9646355-509D-0925-F107-197F443C9C22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>
            <a:off x="3464386" y="8004967"/>
            <a:ext cx="1019367" cy="652822"/>
          </a:xfrm>
          <a:prstGeom prst="straightConnector1">
            <a:avLst/>
          </a:prstGeom>
          <a:ln>
            <a:tailEnd type="triangle" w="sm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F8120F5E-8F04-DB01-E257-C7D614C040E7}"/>
              </a:ext>
            </a:extLst>
          </p:cNvPr>
          <p:cNvCxnSpPr>
            <a:cxnSpLocks/>
          </p:cNvCxnSpPr>
          <p:nvPr/>
        </p:nvCxnSpPr>
        <p:spPr>
          <a:xfrm>
            <a:off x="2247896" y="10918514"/>
            <a:ext cx="1838996" cy="0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D8CA9CD1-04C4-25C3-7830-BF227774E589}"/>
              </a:ext>
            </a:extLst>
          </p:cNvPr>
          <p:cNvCxnSpPr>
            <a:cxnSpLocks/>
          </p:cNvCxnSpPr>
          <p:nvPr/>
        </p:nvCxnSpPr>
        <p:spPr>
          <a:xfrm>
            <a:off x="2247896" y="10915339"/>
            <a:ext cx="1838996" cy="0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4" name="TextBox 263">
            <a:extLst>
              <a:ext uri="{FF2B5EF4-FFF2-40B4-BE49-F238E27FC236}">
                <a16:creationId xmlns:a16="http://schemas.microsoft.com/office/drawing/2014/main" id="{D1DC7010-0B5D-E968-1F38-5CD0F362EFCB}"/>
              </a:ext>
            </a:extLst>
          </p:cNvPr>
          <p:cNvSpPr txBox="1">
            <a:spLocks/>
          </p:cNvSpPr>
          <p:nvPr/>
        </p:nvSpPr>
        <p:spPr>
          <a:xfrm rot="16200000">
            <a:off x="1772090" y="10558221"/>
            <a:ext cx="1539203" cy="707886"/>
          </a:xfrm>
          <a:prstGeom prst="rect">
            <a:avLst/>
          </a:prstGeom>
          <a:solidFill>
            <a:srgbClr val="F8F8F8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Static Basin</a:t>
            </a:r>
          </a:p>
          <a:p>
            <a:pPr algn="ctr"/>
            <a:r>
              <a:rPr lang="en-US" sz="2000" dirty="0">
                <a:latin typeface="Helvetica" pitchFamily="2" charset="0"/>
              </a:rPr>
              <a:t> Attributes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5D5C1A98-0D37-C436-DB9C-2F8382699818}"/>
              </a:ext>
            </a:extLst>
          </p:cNvPr>
          <p:cNvCxnSpPr>
            <a:cxnSpLocks/>
            <a:stCxn id="124" idx="3"/>
            <a:endCxn id="39" idx="3"/>
          </p:cNvCxnSpPr>
          <p:nvPr/>
        </p:nvCxnSpPr>
        <p:spPr>
          <a:xfrm flipV="1">
            <a:off x="5089550" y="7464102"/>
            <a:ext cx="1073192" cy="3347160"/>
          </a:xfrm>
          <a:prstGeom prst="straightConnector1">
            <a:avLst/>
          </a:prstGeom>
          <a:ln>
            <a:tailEnd type="triangle" w="sm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4A06E065-3C45-2D49-3D0A-21EF6C36060F}"/>
              </a:ext>
            </a:extLst>
          </p:cNvPr>
          <p:cNvCxnSpPr>
            <a:cxnSpLocks/>
            <a:stCxn id="124" idx="3"/>
            <a:endCxn id="40" idx="3"/>
          </p:cNvCxnSpPr>
          <p:nvPr/>
        </p:nvCxnSpPr>
        <p:spPr>
          <a:xfrm flipV="1">
            <a:off x="5089550" y="8448505"/>
            <a:ext cx="1073192" cy="2362757"/>
          </a:xfrm>
          <a:prstGeom prst="straightConnector1">
            <a:avLst/>
          </a:prstGeom>
          <a:ln>
            <a:tailEnd type="triangle" w="sm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50F44271-3186-34BA-73A8-1F6700B8B899}"/>
              </a:ext>
            </a:extLst>
          </p:cNvPr>
          <p:cNvCxnSpPr>
            <a:cxnSpLocks/>
            <a:stCxn id="124" idx="3"/>
            <a:endCxn id="41" idx="2"/>
          </p:cNvCxnSpPr>
          <p:nvPr/>
        </p:nvCxnSpPr>
        <p:spPr>
          <a:xfrm>
            <a:off x="5089550" y="10811262"/>
            <a:ext cx="972759" cy="89666"/>
          </a:xfrm>
          <a:prstGeom prst="straightConnector1">
            <a:avLst/>
          </a:prstGeom>
          <a:ln>
            <a:tailEnd type="triangle" w="sm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20F17447-F340-FBD4-E4B6-CC748756B771}"/>
              </a:ext>
            </a:extLst>
          </p:cNvPr>
          <p:cNvGrpSpPr/>
          <p:nvPr/>
        </p:nvGrpSpPr>
        <p:grpSpPr>
          <a:xfrm>
            <a:off x="4383320" y="6766561"/>
            <a:ext cx="685800" cy="685800"/>
            <a:chOff x="4383320" y="6681414"/>
            <a:chExt cx="685800" cy="68580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4352D93-5F41-825E-EBE2-FFA5D11BB6BB}"/>
                </a:ext>
              </a:extLst>
            </p:cNvPr>
            <p:cNvSpPr>
              <a:spLocks/>
            </p:cNvSpPr>
            <p:nvPr/>
          </p:nvSpPr>
          <p:spPr>
            <a:xfrm>
              <a:off x="4383320" y="6681414"/>
              <a:ext cx="685800" cy="685800"/>
            </a:xfrm>
            <a:prstGeom prst="ellipse">
              <a:avLst/>
            </a:prstGeom>
            <a:solidFill>
              <a:srgbClr val="8EFA00"/>
            </a:solidFill>
            <a:ln w="12700">
              <a:solidFill>
                <a:srgbClr val="8EFA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pic>
          <p:nvPicPr>
            <p:cNvPr id="67" name="Graphic 66" descr="Refresh outline">
              <a:extLst>
                <a:ext uri="{FF2B5EF4-FFF2-40B4-BE49-F238E27FC236}">
                  <a16:creationId xmlns:a16="http://schemas.microsoft.com/office/drawing/2014/main" id="{B7724F22-7E80-FCB1-3B91-0B6A5C6E9E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497620" y="6791673"/>
              <a:ext cx="457200" cy="457200"/>
            </a:xfrm>
            <a:prstGeom prst="rect">
              <a:avLst/>
            </a:prstGeom>
          </p:spPr>
        </p:pic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2F2DB3A2-3787-1430-FF99-77B7D2A8563D}"/>
              </a:ext>
            </a:extLst>
          </p:cNvPr>
          <p:cNvGrpSpPr/>
          <p:nvPr/>
        </p:nvGrpSpPr>
        <p:grpSpPr>
          <a:xfrm>
            <a:off x="4383320" y="8557356"/>
            <a:ext cx="685800" cy="685800"/>
            <a:chOff x="4383320" y="8648795"/>
            <a:chExt cx="685800" cy="6858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ED7EC8F-1200-25DC-3C4F-FC0A6853DFD0}"/>
                </a:ext>
              </a:extLst>
            </p:cNvPr>
            <p:cNvSpPr>
              <a:spLocks/>
            </p:cNvSpPr>
            <p:nvPr/>
          </p:nvSpPr>
          <p:spPr>
            <a:xfrm>
              <a:off x="4383320" y="8648795"/>
              <a:ext cx="685800" cy="685800"/>
            </a:xfrm>
            <a:prstGeom prst="ellipse">
              <a:avLst/>
            </a:prstGeom>
            <a:solidFill>
              <a:srgbClr val="8EFA00"/>
            </a:solidFill>
            <a:ln w="12700">
              <a:solidFill>
                <a:srgbClr val="8EFA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pic>
          <p:nvPicPr>
            <p:cNvPr id="69" name="Graphic 68" descr="Refresh outline">
              <a:extLst>
                <a:ext uri="{FF2B5EF4-FFF2-40B4-BE49-F238E27FC236}">
                  <a16:creationId xmlns:a16="http://schemas.microsoft.com/office/drawing/2014/main" id="{3052CA5C-3B19-060E-8581-257F167BB7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497620" y="8786187"/>
              <a:ext cx="457200" cy="457200"/>
            </a:xfrm>
            <a:prstGeom prst="rect">
              <a:avLst/>
            </a:prstGeom>
          </p:spPr>
        </p:pic>
      </p:grpSp>
      <p:sp>
        <p:nvSpPr>
          <p:cNvPr id="39" name="Oval 38">
            <a:extLst>
              <a:ext uri="{FF2B5EF4-FFF2-40B4-BE49-F238E27FC236}">
                <a16:creationId xmlns:a16="http://schemas.microsoft.com/office/drawing/2014/main" id="{365B43E1-CFA2-70CC-59CB-B15DDA65EA35}"/>
              </a:ext>
            </a:extLst>
          </p:cNvPr>
          <p:cNvSpPr>
            <a:spLocks/>
          </p:cNvSpPr>
          <p:nvPr/>
        </p:nvSpPr>
        <p:spPr>
          <a:xfrm>
            <a:off x="6062309" y="6878735"/>
            <a:ext cx="685800" cy="6858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D9D9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11F4B9DD-60D3-E4E8-3F49-2CB241C61EEB}"/>
              </a:ext>
            </a:extLst>
          </p:cNvPr>
          <p:cNvSpPr>
            <a:spLocks/>
          </p:cNvSpPr>
          <p:nvPr/>
        </p:nvSpPr>
        <p:spPr>
          <a:xfrm>
            <a:off x="6062309" y="7863138"/>
            <a:ext cx="685800" cy="6858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D9D9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4F373BE-6AB5-2786-09CF-641A9EC38361}"/>
              </a:ext>
            </a:extLst>
          </p:cNvPr>
          <p:cNvSpPr>
            <a:spLocks/>
          </p:cNvSpPr>
          <p:nvPr/>
        </p:nvSpPr>
        <p:spPr>
          <a:xfrm>
            <a:off x="6062309" y="10558028"/>
            <a:ext cx="685800" cy="6858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D9D9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9C23C6E-28F1-5FE6-A514-C5D8CDCD0920}"/>
              </a:ext>
            </a:extLst>
          </p:cNvPr>
          <p:cNvSpPr>
            <a:spLocks/>
          </p:cNvSpPr>
          <p:nvPr/>
        </p:nvSpPr>
        <p:spPr>
          <a:xfrm>
            <a:off x="7433894" y="7880055"/>
            <a:ext cx="685800" cy="6858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D9D9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A14AA04-3BE3-6D70-0582-87925BFED917}"/>
              </a:ext>
            </a:extLst>
          </p:cNvPr>
          <p:cNvSpPr>
            <a:spLocks/>
          </p:cNvSpPr>
          <p:nvPr/>
        </p:nvSpPr>
        <p:spPr>
          <a:xfrm>
            <a:off x="7433894" y="10574945"/>
            <a:ext cx="685800" cy="6858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D9D9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0394AC14-8C12-7AF2-F584-198BDD5D9A0A}"/>
              </a:ext>
            </a:extLst>
          </p:cNvPr>
          <p:cNvSpPr>
            <a:spLocks/>
          </p:cNvSpPr>
          <p:nvPr/>
        </p:nvSpPr>
        <p:spPr>
          <a:xfrm>
            <a:off x="9247895" y="8766004"/>
            <a:ext cx="685800" cy="685800"/>
          </a:xfrm>
          <a:prstGeom prst="ellipse">
            <a:avLst/>
          </a:prstGeom>
          <a:solidFill>
            <a:srgbClr val="FFFC00"/>
          </a:solidFill>
          <a:ln w="12700">
            <a:solidFill>
              <a:srgbClr val="FFFC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ŷ</a:t>
            </a:r>
            <a:r>
              <a:rPr lang="en-US" sz="2400" i="1" baseline="-25000" dirty="0">
                <a:solidFill>
                  <a:schemeClr val="tx1"/>
                </a:solidFill>
                <a:latin typeface="Helvetica" pitchFamily="2" charset="0"/>
              </a:rPr>
              <a:t>1</a:t>
            </a:r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24" name="Rounded Rectangle 123">
            <a:extLst>
              <a:ext uri="{FF2B5EF4-FFF2-40B4-BE49-F238E27FC236}">
                <a16:creationId xmlns:a16="http://schemas.microsoft.com/office/drawing/2014/main" id="{323C8D52-91B3-C8BA-0B0D-3847AA6246CA}"/>
              </a:ext>
            </a:extLst>
          </p:cNvPr>
          <p:cNvSpPr>
            <a:spLocks/>
          </p:cNvSpPr>
          <p:nvPr/>
        </p:nvSpPr>
        <p:spPr>
          <a:xfrm>
            <a:off x="4358030" y="10022794"/>
            <a:ext cx="731520" cy="1576936"/>
          </a:xfrm>
          <a:prstGeom prst="roundRect">
            <a:avLst/>
          </a:prstGeom>
          <a:solidFill>
            <a:srgbClr val="00FDFF"/>
          </a:solidFill>
          <a:ln w="12700">
            <a:solidFill>
              <a:srgbClr val="00FD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x</a:t>
            </a:r>
            <a:r>
              <a:rPr lang="en-US" sz="2400" i="1" baseline="-25000" dirty="0">
                <a:solidFill>
                  <a:schemeClr val="tx1"/>
                </a:solidFill>
                <a:latin typeface="Helvetica" pitchFamily="2" charset="0"/>
              </a:rPr>
              <a:t>1</a:t>
            </a:r>
          </a:p>
          <a:p>
            <a:pPr algn="ctr">
              <a:lnSpc>
                <a:spcPct val="50000"/>
              </a:lnSpc>
            </a:pPr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.</a:t>
            </a:r>
          </a:p>
          <a:p>
            <a:pPr algn="ctr">
              <a:lnSpc>
                <a:spcPct val="50000"/>
              </a:lnSpc>
            </a:pPr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.</a:t>
            </a:r>
          </a:p>
          <a:p>
            <a:pPr algn="ctr">
              <a:lnSpc>
                <a:spcPct val="50000"/>
              </a:lnSpc>
            </a:pPr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.</a:t>
            </a:r>
          </a:p>
          <a:p>
            <a:pPr algn="ctr"/>
            <a:r>
              <a:rPr lang="en-US" sz="2400" i="1" dirty="0" err="1">
                <a:solidFill>
                  <a:schemeClr val="tx1"/>
                </a:solidFill>
                <a:latin typeface="Helvetica" pitchFamily="2" charset="0"/>
              </a:rPr>
              <a:t>x</a:t>
            </a:r>
            <a:r>
              <a:rPr lang="en-US" sz="2400" i="1" baseline="-25000" dirty="0" err="1">
                <a:solidFill>
                  <a:schemeClr val="tx1"/>
                </a:solidFill>
                <a:latin typeface="Helvetica" pitchFamily="2" charset="0"/>
              </a:rPr>
              <a:t>m</a:t>
            </a:r>
            <a:endParaRPr lang="en-US" sz="2400" i="1" baseline="-25000" dirty="0">
              <a:solidFill>
                <a:schemeClr val="tx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826109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Rectangle 241">
            <a:extLst>
              <a:ext uri="{FF2B5EF4-FFF2-40B4-BE49-F238E27FC236}">
                <a16:creationId xmlns:a16="http://schemas.microsoft.com/office/drawing/2014/main" id="{7D0813BE-3CA9-B809-BBF0-72145598F0B2}"/>
              </a:ext>
            </a:extLst>
          </p:cNvPr>
          <p:cNvSpPr/>
          <p:nvPr/>
        </p:nvSpPr>
        <p:spPr>
          <a:xfrm>
            <a:off x="472502" y="5713994"/>
            <a:ext cx="11246996" cy="5362239"/>
          </a:xfrm>
          <a:prstGeom prst="rect">
            <a:avLst/>
          </a:prstGeom>
          <a:solidFill>
            <a:srgbClr val="F8F8F8"/>
          </a:solidFill>
          <a:ln w="28575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ounded Rectangle 210">
            <a:extLst>
              <a:ext uri="{FF2B5EF4-FFF2-40B4-BE49-F238E27FC236}">
                <a16:creationId xmlns:a16="http://schemas.microsoft.com/office/drawing/2014/main" id="{EA4FE041-1FC0-81B4-C39E-3453DE5B7BC0}"/>
              </a:ext>
            </a:extLst>
          </p:cNvPr>
          <p:cNvSpPr/>
          <p:nvPr/>
        </p:nvSpPr>
        <p:spPr>
          <a:xfrm>
            <a:off x="1336051" y="1803934"/>
            <a:ext cx="9469019" cy="2086829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44A534E4-CE39-F5A2-4B26-23B414FA94AA}"/>
              </a:ext>
            </a:extLst>
          </p:cNvPr>
          <p:cNvSpPr/>
          <p:nvPr/>
        </p:nvSpPr>
        <p:spPr>
          <a:xfrm>
            <a:off x="1889679" y="2439363"/>
            <a:ext cx="8366760" cy="2490428"/>
          </a:xfrm>
          <a:prstGeom prst="rect">
            <a:avLst/>
          </a:prstGeom>
          <a:solidFill>
            <a:srgbClr val="F8F8F8"/>
          </a:solidFill>
          <a:ln w="28575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61132C79-0D10-468C-80DC-E36C1F78D5FA}"/>
              </a:ext>
            </a:extLst>
          </p:cNvPr>
          <p:cNvCxnSpPr>
            <a:cxnSpLocks/>
          </p:cNvCxnSpPr>
          <p:nvPr/>
        </p:nvCxnSpPr>
        <p:spPr>
          <a:xfrm>
            <a:off x="9762411" y="3901684"/>
            <a:ext cx="1828800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0" name="TextBox 189">
            <a:extLst>
              <a:ext uri="{FF2B5EF4-FFF2-40B4-BE49-F238E27FC236}">
                <a16:creationId xmlns:a16="http://schemas.microsoft.com/office/drawing/2014/main" id="{974C6169-A21E-E7F6-7CAA-8879F450BB95}"/>
              </a:ext>
            </a:extLst>
          </p:cNvPr>
          <p:cNvSpPr txBox="1"/>
          <p:nvPr/>
        </p:nvSpPr>
        <p:spPr>
          <a:xfrm>
            <a:off x="4521691" y="1944740"/>
            <a:ext cx="31486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Recurrent Neural Network</a:t>
            </a:r>
          </a:p>
        </p:txBody>
      </p:sp>
      <p:cxnSp>
        <p:nvCxnSpPr>
          <p:cNvPr id="202" name="Straight Arrow Connector 201">
            <a:extLst>
              <a:ext uri="{FF2B5EF4-FFF2-40B4-BE49-F238E27FC236}">
                <a16:creationId xmlns:a16="http://schemas.microsoft.com/office/drawing/2014/main" id="{731E92A6-9720-0552-9D42-3BFBE52B0BF4}"/>
              </a:ext>
            </a:extLst>
          </p:cNvPr>
          <p:cNvCxnSpPr>
            <a:cxnSpLocks/>
          </p:cNvCxnSpPr>
          <p:nvPr/>
        </p:nvCxnSpPr>
        <p:spPr>
          <a:xfrm rot="16200000">
            <a:off x="5980657" y="3383771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3" name="TextBox 202">
            <a:extLst>
              <a:ext uri="{FF2B5EF4-FFF2-40B4-BE49-F238E27FC236}">
                <a16:creationId xmlns:a16="http://schemas.microsoft.com/office/drawing/2014/main" id="{B6F42E00-ED06-7E64-F4A5-B7786C257662}"/>
              </a:ext>
            </a:extLst>
          </p:cNvPr>
          <p:cNvSpPr txBox="1"/>
          <p:nvPr/>
        </p:nvSpPr>
        <p:spPr>
          <a:xfrm>
            <a:off x="4469073" y="2574679"/>
            <a:ext cx="11095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Memory</a:t>
            </a:r>
          </a:p>
        </p:txBody>
      </p: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0485A4EA-A1DC-6921-FA39-79129586DE05}"/>
              </a:ext>
            </a:extLst>
          </p:cNvPr>
          <p:cNvCxnSpPr>
            <a:cxnSpLocks/>
          </p:cNvCxnSpPr>
          <p:nvPr/>
        </p:nvCxnSpPr>
        <p:spPr>
          <a:xfrm rot="16200000">
            <a:off x="10755442" y="3219800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B00336EA-4C87-6F7C-7B07-BF2DC38C6598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1286423" y="3334142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7" name="TextBox 216">
            <a:extLst>
              <a:ext uri="{FF2B5EF4-FFF2-40B4-BE49-F238E27FC236}">
                <a16:creationId xmlns:a16="http://schemas.microsoft.com/office/drawing/2014/main" id="{DA7C9178-B9A8-813A-00A9-862C58C70C6A}"/>
              </a:ext>
            </a:extLst>
          </p:cNvPr>
          <p:cNvSpPr txBox="1"/>
          <p:nvPr/>
        </p:nvSpPr>
        <p:spPr>
          <a:xfrm>
            <a:off x="572280" y="3886524"/>
            <a:ext cx="9348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</a:rPr>
              <a:t>Input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BD521A75-C7DD-5A79-3209-A3952CB261CE}"/>
              </a:ext>
            </a:extLst>
          </p:cNvPr>
          <p:cNvSpPr txBox="1"/>
          <p:nvPr/>
        </p:nvSpPr>
        <p:spPr>
          <a:xfrm>
            <a:off x="10393633" y="3886523"/>
            <a:ext cx="11913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</a:rPr>
              <a:t>Output</a:t>
            </a:r>
          </a:p>
        </p:txBody>
      </p: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CEB536A2-0C9E-61F2-BD80-C8EC32466A94}"/>
              </a:ext>
            </a:extLst>
          </p:cNvPr>
          <p:cNvCxnSpPr>
            <a:cxnSpLocks/>
          </p:cNvCxnSpPr>
          <p:nvPr/>
        </p:nvCxnSpPr>
        <p:spPr>
          <a:xfrm flipV="1">
            <a:off x="472502" y="4929791"/>
            <a:ext cx="1417177" cy="782764"/>
          </a:xfrm>
          <a:prstGeom prst="line">
            <a:avLst/>
          </a:prstGeom>
          <a:ln w="28575" cap="flat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6A0D4D05-4D40-A634-FD21-45DA3BAD6E6C}"/>
              </a:ext>
            </a:extLst>
          </p:cNvPr>
          <p:cNvCxnSpPr>
            <a:cxnSpLocks/>
          </p:cNvCxnSpPr>
          <p:nvPr/>
        </p:nvCxnSpPr>
        <p:spPr>
          <a:xfrm flipH="1" flipV="1">
            <a:off x="10256439" y="4929791"/>
            <a:ext cx="1463059" cy="798537"/>
          </a:xfrm>
          <a:prstGeom prst="line">
            <a:avLst/>
          </a:prstGeom>
          <a:ln w="28575" cap="flat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77" name="Group 276">
            <a:extLst>
              <a:ext uri="{FF2B5EF4-FFF2-40B4-BE49-F238E27FC236}">
                <a16:creationId xmlns:a16="http://schemas.microsoft.com/office/drawing/2014/main" id="{2823E33E-2075-C1A7-CD18-89599C98E44F}"/>
              </a:ext>
            </a:extLst>
          </p:cNvPr>
          <p:cNvGrpSpPr/>
          <p:nvPr/>
        </p:nvGrpSpPr>
        <p:grpSpPr>
          <a:xfrm>
            <a:off x="961551" y="5981518"/>
            <a:ext cx="10268899" cy="4824044"/>
            <a:chOff x="808882" y="5981518"/>
            <a:chExt cx="10268899" cy="4824044"/>
          </a:xfrm>
        </p:grpSpPr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2A9B762A-0E3E-8A0D-E36A-19BB63F1B69B}"/>
                </a:ext>
              </a:extLst>
            </p:cNvPr>
            <p:cNvSpPr/>
            <p:nvPr/>
          </p:nvSpPr>
          <p:spPr>
            <a:xfrm>
              <a:off x="2612966" y="6429829"/>
              <a:ext cx="1280146" cy="4375732"/>
            </a:xfrm>
            <a:prstGeom prst="rect">
              <a:avLst/>
            </a:prstGeom>
            <a:noFill/>
            <a:ln w="19050"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6E076A13-8331-9B92-D220-7A166EFA79ED}"/>
                </a:ext>
              </a:extLst>
            </p:cNvPr>
            <p:cNvSpPr/>
            <p:nvPr/>
          </p:nvSpPr>
          <p:spPr>
            <a:xfrm>
              <a:off x="4939182" y="6429843"/>
              <a:ext cx="1280146" cy="4375719"/>
            </a:xfrm>
            <a:prstGeom prst="rect">
              <a:avLst/>
            </a:prstGeom>
            <a:noFill/>
            <a:ln w="19050"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A7F34834-3ECF-A2D9-97DD-C13FDA9C0E1B}"/>
                </a:ext>
              </a:extLst>
            </p:cNvPr>
            <p:cNvSpPr/>
            <p:nvPr/>
          </p:nvSpPr>
          <p:spPr>
            <a:xfrm>
              <a:off x="6434655" y="6429843"/>
              <a:ext cx="2955608" cy="4375719"/>
            </a:xfrm>
            <a:prstGeom prst="rect">
              <a:avLst/>
            </a:prstGeom>
            <a:noFill/>
            <a:ln w="19050"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C2B5DAA7-4A28-ABCB-FE12-E401AFF49142}"/>
                </a:ext>
              </a:extLst>
            </p:cNvPr>
            <p:cNvSpPr/>
            <p:nvPr/>
          </p:nvSpPr>
          <p:spPr>
            <a:xfrm>
              <a:off x="9605589" y="6429830"/>
              <a:ext cx="1280146" cy="4375719"/>
            </a:xfrm>
            <a:prstGeom prst="rect">
              <a:avLst/>
            </a:prstGeom>
            <a:noFill/>
            <a:ln w="19050"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0E1CA97-B305-785A-ABD1-BAD0BB9D0FCA}"/>
                </a:ext>
              </a:extLst>
            </p:cNvPr>
            <p:cNvGrpSpPr/>
            <p:nvPr/>
          </p:nvGrpSpPr>
          <p:grpSpPr>
            <a:xfrm>
              <a:off x="5241343" y="6712154"/>
              <a:ext cx="685800" cy="3638589"/>
              <a:chOff x="3901464" y="1154139"/>
              <a:chExt cx="685800" cy="3638589"/>
            </a:xfrm>
            <a:solidFill>
              <a:srgbClr val="8EFA00"/>
            </a:solidFill>
          </p:grpSpPr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27C1F5B1-528E-956E-6DB1-A22D4ECAB343}"/>
                  </a:ext>
                </a:extLst>
              </p:cNvPr>
              <p:cNvSpPr/>
              <p:nvPr/>
            </p:nvSpPr>
            <p:spPr>
              <a:xfrm>
                <a:off x="3901464" y="1154139"/>
                <a:ext cx="685800" cy="685800"/>
              </a:xfrm>
              <a:prstGeom prst="ellipse">
                <a:avLst/>
              </a:prstGeom>
              <a:grpFill/>
              <a:ln w="12700">
                <a:solidFill>
                  <a:srgbClr val="8EFA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Helvetica" pitchFamily="2" charset="0"/>
                </a:endParaRP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39C3E6AF-0613-FB4C-99AF-12830282ACB4}"/>
                  </a:ext>
                </a:extLst>
              </p:cNvPr>
              <p:cNvSpPr/>
              <p:nvPr/>
            </p:nvSpPr>
            <p:spPr>
              <a:xfrm>
                <a:off x="3901464" y="2138542"/>
                <a:ext cx="685800" cy="685800"/>
              </a:xfrm>
              <a:prstGeom prst="ellipse">
                <a:avLst/>
              </a:prstGeom>
              <a:grpFill/>
              <a:ln w="12700">
                <a:solidFill>
                  <a:srgbClr val="8EFA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Helvetica" pitchFamily="2" charset="0"/>
                </a:endParaRPr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EEB4C95E-FE69-03AA-9490-9EC9F7C4378F}"/>
                  </a:ext>
                </a:extLst>
              </p:cNvPr>
              <p:cNvSpPr/>
              <p:nvPr/>
            </p:nvSpPr>
            <p:spPr>
              <a:xfrm>
                <a:off x="3901464" y="4106928"/>
                <a:ext cx="685800" cy="685800"/>
              </a:xfrm>
              <a:prstGeom prst="ellipse">
                <a:avLst/>
              </a:prstGeom>
              <a:grpFill/>
              <a:ln w="12700">
                <a:solidFill>
                  <a:srgbClr val="8EFA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Helvetica" pitchFamily="2" charset="0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4771A0C-05D3-6C16-5BC6-C342A6C4E53F}"/>
                  </a:ext>
                </a:extLst>
              </p:cNvPr>
              <p:cNvSpPr txBox="1"/>
              <p:nvPr/>
            </p:nvSpPr>
            <p:spPr>
              <a:xfrm>
                <a:off x="4105544" y="3122945"/>
                <a:ext cx="277640" cy="6853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225EEC7F-D338-4AAC-7B8D-7D6DDF36A9F3}"/>
                </a:ext>
              </a:extLst>
            </p:cNvPr>
            <p:cNvGrpSpPr/>
            <p:nvPr/>
          </p:nvGrpSpPr>
          <p:grpSpPr>
            <a:xfrm>
              <a:off x="6811351" y="6712154"/>
              <a:ext cx="685800" cy="3638589"/>
              <a:chOff x="3901464" y="1154139"/>
              <a:chExt cx="685800" cy="3638589"/>
            </a:xfrm>
            <a:solidFill>
              <a:schemeClr val="bg1">
                <a:lumMod val="85000"/>
              </a:schemeClr>
            </a:solidFill>
          </p:grpSpPr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84002024-10C7-C09A-6915-6EF72456373C}"/>
                  </a:ext>
                </a:extLst>
              </p:cNvPr>
              <p:cNvSpPr/>
              <p:nvPr/>
            </p:nvSpPr>
            <p:spPr>
              <a:xfrm>
                <a:off x="3901464" y="1154139"/>
                <a:ext cx="685800" cy="685800"/>
              </a:xfrm>
              <a:prstGeom prst="ellipse">
                <a:avLst/>
              </a:prstGeom>
              <a:grpFill/>
              <a:ln w="12700">
                <a:solidFill>
                  <a:srgbClr val="D9D9D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Helvetica" pitchFamily="2" charset="0"/>
                </a:endParaRPr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A99191D7-F92D-ADC3-FF3A-750B2E204E17}"/>
                  </a:ext>
                </a:extLst>
              </p:cNvPr>
              <p:cNvSpPr/>
              <p:nvPr/>
            </p:nvSpPr>
            <p:spPr>
              <a:xfrm>
                <a:off x="3901464" y="2138542"/>
                <a:ext cx="685800" cy="685800"/>
              </a:xfrm>
              <a:prstGeom prst="ellipse">
                <a:avLst/>
              </a:prstGeom>
              <a:grpFill/>
              <a:ln w="12700">
                <a:solidFill>
                  <a:srgbClr val="D9D9D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Helvetica" pitchFamily="2" charset="0"/>
                </a:endParaRPr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767E8091-B59F-9448-A7F8-A1037F38AC7B}"/>
                  </a:ext>
                </a:extLst>
              </p:cNvPr>
              <p:cNvSpPr/>
              <p:nvPr/>
            </p:nvSpPr>
            <p:spPr>
              <a:xfrm>
                <a:off x="3901464" y="4106928"/>
                <a:ext cx="685800" cy="685800"/>
              </a:xfrm>
              <a:prstGeom prst="ellipse">
                <a:avLst/>
              </a:prstGeom>
              <a:grpFill/>
              <a:ln w="12700">
                <a:solidFill>
                  <a:srgbClr val="D9D9D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Helvetica" pitchFamily="2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475AC2EA-7AF0-1F67-11A2-C58BC94D3DBD}"/>
                  </a:ext>
                </a:extLst>
              </p:cNvPr>
              <p:cNvSpPr txBox="1"/>
              <p:nvPr/>
            </p:nvSpPr>
            <p:spPr>
              <a:xfrm>
                <a:off x="4105544" y="3122945"/>
                <a:ext cx="277640" cy="6853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</p:txBody>
          </p:sp>
        </p:grpSp>
        <p:pic>
          <p:nvPicPr>
            <p:cNvPr id="67" name="Graphic 66" descr="Refresh outline">
              <a:extLst>
                <a:ext uri="{FF2B5EF4-FFF2-40B4-BE49-F238E27FC236}">
                  <a16:creationId xmlns:a16="http://schemas.microsoft.com/office/drawing/2014/main" id="{47B86F83-2B8A-B8CE-2D63-D29DEA710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55643" y="6837673"/>
              <a:ext cx="457200" cy="457200"/>
            </a:xfrm>
            <a:prstGeom prst="rect">
              <a:avLst/>
            </a:prstGeom>
          </p:spPr>
        </p:pic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33C48675-D664-3344-0F99-6072462DDEBF}"/>
                </a:ext>
              </a:extLst>
            </p:cNvPr>
            <p:cNvGrpSpPr/>
            <p:nvPr/>
          </p:nvGrpSpPr>
          <p:grpSpPr>
            <a:xfrm>
              <a:off x="9946757" y="6718649"/>
              <a:ext cx="685800" cy="3638589"/>
              <a:chOff x="3901464" y="1154139"/>
              <a:chExt cx="685800" cy="3638589"/>
            </a:xfrm>
            <a:solidFill>
              <a:srgbClr val="FFFC00"/>
            </a:solidFill>
          </p:grpSpPr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3F702BC5-A6AC-0BC2-8F36-A2537AF16AED}"/>
                  </a:ext>
                </a:extLst>
              </p:cNvPr>
              <p:cNvSpPr/>
              <p:nvPr/>
            </p:nvSpPr>
            <p:spPr>
              <a:xfrm>
                <a:off x="3901464" y="1154139"/>
                <a:ext cx="685800" cy="685800"/>
              </a:xfrm>
              <a:prstGeom prst="ellipse">
                <a:avLst/>
              </a:prstGeom>
              <a:grpFill/>
              <a:ln w="12700">
                <a:solidFill>
                  <a:srgbClr val="FFFC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y</a:t>
                </a:r>
                <a:r>
                  <a:rPr lang="en-US" sz="2400" i="1" baseline="-25000" dirty="0">
                    <a:solidFill>
                      <a:schemeClr val="tx1"/>
                    </a:solidFill>
                    <a:latin typeface="Helvetica" pitchFamily="2" charset="0"/>
                  </a:rPr>
                  <a:t>1</a:t>
                </a:r>
                <a:endParaRPr lang="en-US" sz="2400" i="1" dirty="0">
                  <a:solidFill>
                    <a:schemeClr val="tx1"/>
                  </a:solidFill>
                  <a:latin typeface="Helvetica" pitchFamily="2" charset="0"/>
                </a:endParaRP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C10AFCF3-3125-320F-21F6-9DACFA7F9432}"/>
                  </a:ext>
                </a:extLst>
              </p:cNvPr>
              <p:cNvSpPr/>
              <p:nvPr/>
            </p:nvSpPr>
            <p:spPr>
              <a:xfrm>
                <a:off x="3901464" y="2138542"/>
                <a:ext cx="685800" cy="685800"/>
              </a:xfrm>
              <a:prstGeom prst="ellipse">
                <a:avLst/>
              </a:prstGeom>
              <a:grpFill/>
              <a:ln w="12700">
                <a:solidFill>
                  <a:srgbClr val="FFFC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y</a:t>
                </a:r>
                <a:r>
                  <a:rPr lang="en-US" sz="2400" i="1" baseline="-25000" dirty="0">
                    <a:solidFill>
                      <a:schemeClr val="tx1"/>
                    </a:solidFill>
                    <a:latin typeface="Helvetica" pitchFamily="2" charset="0"/>
                  </a:rPr>
                  <a:t>2</a:t>
                </a:r>
                <a:endParaRPr lang="en-US" sz="2400" dirty="0">
                  <a:latin typeface="Helvetica" pitchFamily="2" charset="0"/>
                </a:endParaRPr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AE89F4FF-3296-DDFD-FCEB-691947B3A007}"/>
                  </a:ext>
                </a:extLst>
              </p:cNvPr>
              <p:cNvSpPr/>
              <p:nvPr/>
            </p:nvSpPr>
            <p:spPr>
              <a:xfrm>
                <a:off x="3901464" y="4106928"/>
                <a:ext cx="685800" cy="685800"/>
              </a:xfrm>
              <a:prstGeom prst="ellipse">
                <a:avLst/>
              </a:prstGeom>
              <a:solidFill>
                <a:srgbClr val="FFFC00"/>
              </a:solidFill>
              <a:ln w="12700">
                <a:solidFill>
                  <a:srgbClr val="FFFC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sz="2400" i="1" dirty="0" err="1">
                    <a:solidFill>
                      <a:schemeClr val="tx1"/>
                    </a:solidFill>
                    <a:latin typeface="Helvetica" pitchFamily="2" charset="0"/>
                  </a:rPr>
                  <a:t>y</a:t>
                </a:r>
                <a:r>
                  <a:rPr lang="en-US" sz="2400" i="1" baseline="-25000" dirty="0" err="1">
                    <a:solidFill>
                      <a:schemeClr val="tx1"/>
                    </a:solidFill>
                    <a:latin typeface="Helvetica" pitchFamily="2" charset="0"/>
                  </a:rPr>
                  <a:t>n</a:t>
                </a:r>
                <a:endParaRPr lang="en-US" sz="2400" dirty="0">
                  <a:latin typeface="Helvetica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CF7109D6-336A-3D28-646F-5975C492F3A8}"/>
                  </a:ext>
                </a:extLst>
              </p:cNvPr>
              <p:cNvSpPr txBox="1"/>
              <p:nvPr/>
            </p:nvSpPr>
            <p:spPr>
              <a:xfrm>
                <a:off x="4105544" y="3122945"/>
                <a:ext cx="277640" cy="6853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b="1" dirty="0">
                    <a:latin typeface="Helvetica" pitchFamily="2" charset="0"/>
                  </a:rPr>
                  <a:t>.</a:t>
                </a:r>
              </a:p>
            </p:txBody>
          </p:sp>
        </p:grp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783502D2-01C9-8FA7-D97D-5E3B9B8D2E9F}"/>
                </a:ext>
              </a:extLst>
            </p:cNvPr>
            <p:cNvCxnSpPr>
              <a:cxnSpLocks/>
              <a:stCxn id="4" idx="3"/>
              <a:endCxn id="6" idx="2"/>
            </p:cNvCxnSpPr>
            <p:nvPr/>
          </p:nvCxnSpPr>
          <p:spPr>
            <a:xfrm flipV="1">
              <a:off x="3710239" y="7055054"/>
              <a:ext cx="1531104" cy="6027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260E8BA-514C-3261-89F0-11C12D227917}"/>
                </a:ext>
              </a:extLst>
            </p:cNvPr>
            <p:cNvCxnSpPr>
              <a:cxnSpLocks/>
              <a:stCxn id="4" idx="3"/>
              <a:endCxn id="7" idx="2"/>
            </p:cNvCxnSpPr>
            <p:nvPr/>
          </p:nvCxnSpPr>
          <p:spPr>
            <a:xfrm>
              <a:off x="3710239" y="7657778"/>
              <a:ext cx="1531104" cy="38167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87B5D93-5141-5DEC-5528-8360ED06CE84}"/>
                </a:ext>
              </a:extLst>
            </p:cNvPr>
            <p:cNvCxnSpPr>
              <a:cxnSpLocks/>
              <a:stCxn id="4" idx="3"/>
              <a:endCxn id="9" idx="1"/>
            </p:cNvCxnSpPr>
            <p:nvPr/>
          </p:nvCxnSpPr>
          <p:spPr>
            <a:xfrm>
              <a:off x="3710240" y="7657779"/>
              <a:ext cx="1631537" cy="210759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A81B2DB-35F6-E757-3832-26250C1E0646}"/>
                </a:ext>
              </a:extLst>
            </p:cNvPr>
            <p:cNvCxnSpPr>
              <a:cxnSpLocks/>
              <a:stCxn id="6" idx="6"/>
              <a:endCxn id="39" idx="2"/>
            </p:cNvCxnSpPr>
            <p:nvPr/>
          </p:nvCxnSpPr>
          <p:spPr>
            <a:xfrm>
              <a:off x="5927143" y="7055053"/>
              <a:ext cx="8842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pic>
          <p:nvPicPr>
            <p:cNvPr id="68" name="Graphic 67" descr="Refresh outline">
              <a:extLst>
                <a:ext uri="{FF2B5EF4-FFF2-40B4-BE49-F238E27FC236}">
                  <a16:creationId xmlns:a16="http://schemas.microsoft.com/office/drawing/2014/main" id="{C57259BC-2700-3020-A991-972042FE57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55643" y="7828252"/>
              <a:ext cx="457200" cy="457200"/>
            </a:xfrm>
            <a:prstGeom prst="rect">
              <a:avLst/>
            </a:prstGeom>
          </p:spPr>
        </p:pic>
        <p:pic>
          <p:nvPicPr>
            <p:cNvPr id="69" name="Graphic 68" descr="Refresh outline">
              <a:extLst>
                <a:ext uri="{FF2B5EF4-FFF2-40B4-BE49-F238E27FC236}">
                  <a16:creationId xmlns:a16="http://schemas.microsoft.com/office/drawing/2014/main" id="{79581AF7-5843-69DD-8377-E860271F14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55643" y="9790462"/>
              <a:ext cx="457200" cy="457200"/>
            </a:xfrm>
            <a:prstGeom prst="rect">
              <a:avLst/>
            </a:prstGeom>
          </p:spPr>
        </p:pic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AC510D22-DE4D-0AB1-D8CD-465F7A80E1B4}"/>
                </a:ext>
              </a:extLst>
            </p:cNvPr>
            <p:cNvCxnSpPr>
              <a:cxnSpLocks/>
              <a:stCxn id="7" idx="6"/>
              <a:endCxn id="40" idx="2"/>
            </p:cNvCxnSpPr>
            <p:nvPr/>
          </p:nvCxnSpPr>
          <p:spPr>
            <a:xfrm>
              <a:off x="5927143" y="8039456"/>
              <a:ext cx="8842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DA81413F-773C-6AAE-1D6A-B6E35CB396D8}"/>
                </a:ext>
              </a:extLst>
            </p:cNvPr>
            <p:cNvCxnSpPr>
              <a:cxnSpLocks/>
              <a:stCxn id="9" idx="6"/>
              <a:endCxn id="41" idx="2"/>
            </p:cNvCxnSpPr>
            <p:nvPr/>
          </p:nvCxnSpPr>
          <p:spPr>
            <a:xfrm>
              <a:off x="5927143" y="10007842"/>
              <a:ext cx="8842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2E1F1F09-EC65-E81B-F03F-775243B45A44}"/>
                </a:ext>
              </a:extLst>
            </p:cNvPr>
            <p:cNvCxnSpPr>
              <a:cxnSpLocks/>
              <a:stCxn id="6" idx="6"/>
              <a:endCxn id="40" idx="1"/>
            </p:cNvCxnSpPr>
            <p:nvPr/>
          </p:nvCxnSpPr>
          <p:spPr>
            <a:xfrm>
              <a:off x="5927144" y="7055053"/>
              <a:ext cx="984641" cy="7419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D93D5CFE-01FC-E87F-09D9-5D61335C41A5}"/>
                </a:ext>
              </a:extLst>
            </p:cNvPr>
            <p:cNvCxnSpPr>
              <a:cxnSpLocks/>
              <a:stCxn id="6" idx="6"/>
              <a:endCxn id="41" idx="1"/>
            </p:cNvCxnSpPr>
            <p:nvPr/>
          </p:nvCxnSpPr>
          <p:spPr>
            <a:xfrm>
              <a:off x="5927144" y="7055053"/>
              <a:ext cx="984641" cy="271032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C1964003-7278-F3EC-DB2B-7F89E0E603CC}"/>
                </a:ext>
              </a:extLst>
            </p:cNvPr>
            <p:cNvCxnSpPr>
              <a:cxnSpLocks/>
              <a:stCxn id="7" idx="6"/>
              <a:endCxn id="39" idx="3"/>
            </p:cNvCxnSpPr>
            <p:nvPr/>
          </p:nvCxnSpPr>
          <p:spPr>
            <a:xfrm flipV="1">
              <a:off x="5927144" y="7297520"/>
              <a:ext cx="984641" cy="7419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8409B8DB-5A48-A7B3-34AF-0DBA581D5BE8}"/>
                </a:ext>
              </a:extLst>
            </p:cNvPr>
            <p:cNvCxnSpPr>
              <a:cxnSpLocks/>
              <a:stCxn id="7" idx="6"/>
              <a:endCxn id="41" idx="1"/>
            </p:cNvCxnSpPr>
            <p:nvPr/>
          </p:nvCxnSpPr>
          <p:spPr>
            <a:xfrm>
              <a:off x="5927144" y="8039457"/>
              <a:ext cx="984641" cy="172591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B755E007-0466-0228-1319-039F4796FB59}"/>
                </a:ext>
              </a:extLst>
            </p:cNvPr>
            <p:cNvCxnSpPr>
              <a:cxnSpLocks/>
              <a:stCxn id="9" idx="6"/>
              <a:endCxn id="39" idx="3"/>
            </p:cNvCxnSpPr>
            <p:nvPr/>
          </p:nvCxnSpPr>
          <p:spPr>
            <a:xfrm flipV="1">
              <a:off x="5927144" y="7297520"/>
              <a:ext cx="984641" cy="271032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8ACA9683-454D-14D9-5A5B-59554919B873}"/>
                </a:ext>
              </a:extLst>
            </p:cNvPr>
            <p:cNvCxnSpPr>
              <a:cxnSpLocks/>
              <a:stCxn id="9" idx="6"/>
              <a:endCxn id="40" idx="3"/>
            </p:cNvCxnSpPr>
            <p:nvPr/>
          </p:nvCxnSpPr>
          <p:spPr>
            <a:xfrm flipV="1">
              <a:off x="5927144" y="8281924"/>
              <a:ext cx="984641" cy="172591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3" name="Straight Arrow Connector 112">
              <a:extLst>
                <a:ext uri="{FF2B5EF4-FFF2-40B4-BE49-F238E27FC236}">
                  <a16:creationId xmlns:a16="http://schemas.microsoft.com/office/drawing/2014/main" id="{80E78D57-A17B-B30C-8351-0F78E5C37F3C}"/>
                </a:ext>
              </a:extLst>
            </p:cNvPr>
            <p:cNvCxnSpPr>
              <a:cxnSpLocks/>
            </p:cNvCxnSpPr>
            <p:nvPr/>
          </p:nvCxnSpPr>
          <p:spPr>
            <a:xfrm>
              <a:off x="9062549" y="8061466"/>
              <a:ext cx="8842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4" name="Straight Arrow Connector 113">
              <a:extLst>
                <a:ext uri="{FF2B5EF4-FFF2-40B4-BE49-F238E27FC236}">
                  <a16:creationId xmlns:a16="http://schemas.microsoft.com/office/drawing/2014/main" id="{7B702006-16D4-18DF-DA69-6762E52AAC92}"/>
                </a:ext>
              </a:extLst>
            </p:cNvPr>
            <p:cNvCxnSpPr>
              <a:cxnSpLocks/>
            </p:cNvCxnSpPr>
            <p:nvPr/>
          </p:nvCxnSpPr>
          <p:spPr>
            <a:xfrm>
              <a:off x="9062549" y="10029852"/>
              <a:ext cx="8842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3A214F8F-0E25-D6FE-4605-0D932BA9C4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62550" y="7319530"/>
              <a:ext cx="984641" cy="7419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Arrow Connector 117">
              <a:extLst>
                <a:ext uri="{FF2B5EF4-FFF2-40B4-BE49-F238E27FC236}">
                  <a16:creationId xmlns:a16="http://schemas.microsoft.com/office/drawing/2014/main" id="{75684606-DC6D-F76B-9687-5D561C74C4F6}"/>
                </a:ext>
              </a:extLst>
            </p:cNvPr>
            <p:cNvCxnSpPr>
              <a:cxnSpLocks/>
            </p:cNvCxnSpPr>
            <p:nvPr/>
          </p:nvCxnSpPr>
          <p:spPr>
            <a:xfrm>
              <a:off x="9062550" y="8061467"/>
              <a:ext cx="984641" cy="172591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Arrow Connector 118">
              <a:extLst>
                <a:ext uri="{FF2B5EF4-FFF2-40B4-BE49-F238E27FC236}">
                  <a16:creationId xmlns:a16="http://schemas.microsoft.com/office/drawing/2014/main" id="{C8729DA7-E8E3-F321-DB84-9F2E48377A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62550" y="7319530"/>
              <a:ext cx="984641" cy="271032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6ACA63BF-120F-DE9F-7304-596AAA5F4E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62550" y="8303934"/>
              <a:ext cx="984641" cy="172591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E0B395AF-9151-5CC8-067B-2BB001AC3505}"/>
                </a:ext>
              </a:extLst>
            </p:cNvPr>
            <p:cNvCxnSpPr>
              <a:cxnSpLocks/>
            </p:cNvCxnSpPr>
            <p:nvPr/>
          </p:nvCxnSpPr>
          <p:spPr>
            <a:xfrm>
              <a:off x="7476318" y="8061479"/>
              <a:ext cx="8842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1D058665-1514-2F6C-2DCC-876A3DF1943C}"/>
                </a:ext>
              </a:extLst>
            </p:cNvPr>
            <p:cNvCxnSpPr>
              <a:cxnSpLocks/>
            </p:cNvCxnSpPr>
            <p:nvPr/>
          </p:nvCxnSpPr>
          <p:spPr>
            <a:xfrm>
              <a:off x="7476319" y="7077076"/>
              <a:ext cx="984641" cy="7419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9" name="Straight Arrow Connector 138">
              <a:extLst>
                <a:ext uri="{FF2B5EF4-FFF2-40B4-BE49-F238E27FC236}">
                  <a16:creationId xmlns:a16="http://schemas.microsoft.com/office/drawing/2014/main" id="{71494DB7-D728-0081-6045-9F59C13D9219}"/>
                </a:ext>
              </a:extLst>
            </p:cNvPr>
            <p:cNvCxnSpPr>
              <a:cxnSpLocks/>
            </p:cNvCxnSpPr>
            <p:nvPr/>
          </p:nvCxnSpPr>
          <p:spPr>
            <a:xfrm>
              <a:off x="7476319" y="7077076"/>
              <a:ext cx="984641" cy="271032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8A9D713C-1127-97DC-A6DC-1032EB80259B}"/>
                </a:ext>
              </a:extLst>
            </p:cNvPr>
            <p:cNvCxnSpPr>
              <a:cxnSpLocks/>
            </p:cNvCxnSpPr>
            <p:nvPr/>
          </p:nvCxnSpPr>
          <p:spPr>
            <a:xfrm>
              <a:off x="7476319" y="8061480"/>
              <a:ext cx="984641" cy="172591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7BB72812-2C03-D4E6-9E5C-7F30B716096D}"/>
                </a:ext>
              </a:extLst>
            </p:cNvPr>
            <p:cNvSpPr/>
            <p:nvPr/>
          </p:nvSpPr>
          <p:spPr>
            <a:xfrm>
              <a:off x="8360526" y="6718661"/>
              <a:ext cx="685800" cy="6858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7E83D9E-AC89-8970-7195-F52F28604C07}"/>
                </a:ext>
              </a:extLst>
            </p:cNvPr>
            <p:cNvSpPr/>
            <p:nvPr/>
          </p:nvSpPr>
          <p:spPr>
            <a:xfrm>
              <a:off x="8360526" y="7703064"/>
              <a:ext cx="685800" cy="6858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11B174F8-1E7E-30A4-0F02-7BCE8E5A02A6}"/>
                </a:ext>
              </a:extLst>
            </p:cNvPr>
            <p:cNvSpPr/>
            <p:nvPr/>
          </p:nvSpPr>
          <p:spPr>
            <a:xfrm>
              <a:off x="8360526" y="9671450"/>
              <a:ext cx="685800" cy="6858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E27A46E2-DB16-C46E-A435-ED37031EF2B2}"/>
                </a:ext>
              </a:extLst>
            </p:cNvPr>
            <p:cNvSpPr txBox="1"/>
            <p:nvPr/>
          </p:nvSpPr>
          <p:spPr>
            <a:xfrm>
              <a:off x="8564606" y="8687467"/>
              <a:ext cx="277640" cy="68538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</p:txBody>
        </p:sp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B6173787-D541-C642-63F0-A6C285428D49}"/>
                </a:ext>
              </a:extLst>
            </p:cNvPr>
            <p:cNvGrpSpPr/>
            <p:nvPr/>
          </p:nvGrpSpPr>
          <p:grpSpPr>
            <a:xfrm>
              <a:off x="8535721" y="6896969"/>
              <a:ext cx="329184" cy="329184"/>
              <a:chOff x="8807528" y="1732742"/>
              <a:chExt cx="460172" cy="463449"/>
            </a:xfrm>
          </p:grpSpPr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2CA8D4B5-C334-A850-367E-E3D33CFB3E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10500" y="1732742"/>
                <a:ext cx="457200" cy="45720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3DC637B7-8A01-F3BC-AF8E-CEDADF84389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807528" y="1738991"/>
                <a:ext cx="457200" cy="45720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Group 172">
              <a:extLst>
                <a:ext uri="{FF2B5EF4-FFF2-40B4-BE49-F238E27FC236}">
                  <a16:creationId xmlns:a16="http://schemas.microsoft.com/office/drawing/2014/main" id="{9B5FBF3E-E5C1-F077-3FB9-E4044BE8D4BB}"/>
                </a:ext>
              </a:extLst>
            </p:cNvPr>
            <p:cNvGrpSpPr/>
            <p:nvPr/>
          </p:nvGrpSpPr>
          <p:grpSpPr>
            <a:xfrm>
              <a:off x="2795839" y="6528748"/>
              <a:ext cx="914400" cy="4177897"/>
              <a:chOff x="1522564" y="1465597"/>
              <a:chExt cx="914400" cy="4177897"/>
            </a:xfrm>
            <a:solidFill>
              <a:srgbClr val="00FDFF"/>
            </a:solidFill>
          </p:grpSpPr>
          <p:sp>
            <p:nvSpPr>
              <p:cNvPr id="4" name="Rounded Rectangle 3">
                <a:extLst>
                  <a:ext uri="{FF2B5EF4-FFF2-40B4-BE49-F238E27FC236}">
                    <a16:creationId xmlns:a16="http://schemas.microsoft.com/office/drawing/2014/main" id="{1F793200-0E5D-0999-A585-B0508F1AF700}"/>
                  </a:ext>
                </a:extLst>
              </p:cNvPr>
              <p:cNvSpPr/>
              <p:nvPr/>
            </p:nvSpPr>
            <p:spPr>
              <a:xfrm>
                <a:off x="1522564" y="1465597"/>
                <a:ext cx="914400" cy="2258061"/>
              </a:xfrm>
              <a:prstGeom prst="roundRect">
                <a:avLst/>
              </a:prstGeom>
              <a:grpFill/>
              <a:ln w="12700">
                <a:solidFill>
                  <a:srgbClr val="00FD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x</a:t>
                </a:r>
                <a:r>
                  <a:rPr lang="en-US" sz="2400" i="1" baseline="-25000" dirty="0">
                    <a:solidFill>
                      <a:schemeClr val="tx1"/>
                    </a:solidFill>
                    <a:latin typeface="Helvetica" pitchFamily="2" charset="0"/>
                  </a:rPr>
                  <a:t>1</a:t>
                </a:r>
              </a:p>
              <a:p>
                <a:pPr algn="ctr"/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x</a:t>
                </a:r>
                <a:r>
                  <a:rPr lang="en-US" sz="2400" i="1" baseline="-25000" dirty="0">
                    <a:solidFill>
                      <a:schemeClr val="tx1"/>
                    </a:solidFill>
                    <a:latin typeface="Helvetica" pitchFamily="2" charset="0"/>
                  </a:rPr>
                  <a:t>2</a:t>
                </a:r>
              </a:p>
              <a:p>
                <a:pPr algn="ctr"/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x</a:t>
                </a:r>
                <a:r>
                  <a:rPr lang="en-US" sz="2400" i="1" baseline="-25000" dirty="0">
                    <a:solidFill>
                      <a:schemeClr val="tx1"/>
                    </a:solidFill>
                    <a:latin typeface="Helvetica" pitchFamily="2" charset="0"/>
                  </a:rPr>
                  <a:t>3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.</a:t>
                </a:r>
              </a:p>
              <a:p>
                <a:pPr algn="ctr"/>
                <a:r>
                  <a:rPr lang="en-US" sz="2400" i="1" dirty="0" err="1">
                    <a:solidFill>
                      <a:schemeClr val="tx1"/>
                    </a:solidFill>
                    <a:latin typeface="Helvetica" pitchFamily="2" charset="0"/>
                  </a:rPr>
                  <a:t>x</a:t>
                </a:r>
                <a:r>
                  <a:rPr lang="en-US" sz="2400" i="1" baseline="-25000" dirty="0" err="1">
                    <a:solidFill>
                      <a:schemeClr val="tx1"/>
                    </a:solidFill>
                    <a:latin typeface="Helvetica" pitchFamily="2" charset="0"/>
                  </a:rPr>
                  <a:t>n</a:t>
                </a:r>
                <a:endParaRPr lang="en-US" sz="2400" i="1" dirty="0">
                  <a:solidFill>
                    <a:schemeClr val="tx1"/>
                  </a:solidFill>
                  <a:latin typeface="Helvetica" pitchFamily="2" charset="0"/>
                </a:endParaRPr>
              </a:p>
            </p:txBody>
          </p:sp>
          <p:sp>
            <p:nvSpPr>
              <p:cNvPr id="161" name="Rounded Rectangle 160">
                <a:extLst>
                  <a:ext uri="{FF2B5EF4-FFF2-40B4-BE49-F238E27FC236}">
                    <a16:creationId xmlns:a16="http://schemas.microsoft.com/office/drawing/2014/main" id="{53E86318-1643-BAB2-67ED-2D81809EE8FC}"/>
                  </a:ext>
                </a:extLst>
              </p:cNvPr>
              <p:cNvSpPr/>
              <p:nvPr/>
            </p:nvSpPr>
            <p:spPr>
              <a:xfrm>
                <a:off x="1522564" y="3211645"/>
                <a:ext cx="914400" cy="685801"/>
              </a:xfrm>
              <a:prstGeom prst="roundRect">
                <a:avLst>
                  <a:gd name="adj" fmla="val 0"/>
                </a:avLst>
              </a:prstGeom>
              <a:grpFill/>
              <a:ln w="12700">
                <a:solidFill>
                  <a:srgbClr val="00FD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i="1" dirty="0" err="1">
                    <a:solidFill>
                      <a:schemeClr val="tx1"/>
                    </a:solidFill>
                    <a:latin typeface="Helvetica" pitchFamily="2" charset="0"/>
                  </a:rPr>
                  <a:t>x</a:t>
                </a:r>
                <a:r>
                  <a:rPr lang="en-US" sz="2400" i="1" baseline="-25000" dirty="0" err="1">
                    <a:solidFill>
                      <a:schemeClr val="tx1"/>
                    </a:solidFill>
                    <a:latin typeface="Helvetica" pitchFamily="2" charset="0"/>
                  </a:rPr>
                  <a:t>n</a:t>
                </a:r>
                <a:endParaRPr lang="en-US" sz="2400" i="1" baseline="-25000" dirty="0">
                  <a:solidFill>
                    <a:schemeClr val="tx1"/>
                  </a:solidFill>
                  <a:latin typeface="Helvetica" pitchFamily="2" charset="0"/>
                </a:endParaRPr>
              </a:p>
            </p:txBody>
          </p:sp>
          <p:sp>
            <p:nvSpPr>
              <p:cNvPr id="162" name="Rounded Rectangle 161">
                <a:extLst>
                  <a:ext uri="{FF2B5EF4-FFF2-40B4-BE49-F238E27FC236}">
                    <a16:creationId xmlns:a16="http://schemas.microsoft.com/office/drawing/2014/main" id="{0C47C7FE-1CEF-A30F-E461-986FD2C8FE70}"/>
                  </a:ext>
                </a:extLst>
              </p:cNvPr>
              <p:cNvSpPr/>
              <p:nvPr/>
            </p:nvSpPr>
            <p:spPr>
              <a:xfrm>
                <a:off x="1522564" y="4041453"/>
                <a:ext cx="914400" cy="250724"/>
              </a:xfrm>
              <a:prstGeom prst="roundRect">
                <a:avLst>
                  <a:gd name="adj" fmla="val 0"/>
                </a:avLst>
              </a:prstGeom>
              <a:grpFill/>
              <a:ln w="12700">
                <a:solidFill>
                  <a:srgbClr val="00FD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i="1" baseline="-25000" dirty="0">
                  <a:solidFill>
                    <a:schemeClr val="tx1"/>
                  </a:solidFill>
                  <a:latin typeface="Helvetica" pitchFamily="2" charset="0"/>
                </a:endParaRPr>
              </a:p>
            </p:txBody>
          </p:sp>
          <p:sp>
            <p:nvSpPr>
              <p:cNvPr id="124" name="Rounded Rectangle 123">
                <a:extLst>
                  <a:ext uri="{FF2B5EF4-FFF2-40B4-BE49-F238E27FC236}">
                    <a16:creationId xmlns:a16="http://schemas.microsoft.com/office/drawing/2014/main" id="{784DCB18-8A7B-8CAB-338D-DCD7FA67346C}"/>
                  </a:ext>
                </a:extLst>
              </p:cNvPr>
              <p:cNvSpPr/>
              <p:nvPr/>
            </p:nvSpPr>
            <p:spPr>
              <a:xfrm>
                <a:off x="1522564" y="4066558"/>
                <a:ext cx="914400" cy="1576936"/>
              </a:xfrm>
              <a:prstGeom prst="roundRect">
                <a:avLst/>
              </a:prstGeom>
              <a:grpFill/>
              <a:ln w="12700">
                <a:solidFill>
                  <a:srgbClr val="00FD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x</a:t>
                </a:r>
                <a:r>
                  <a:rPr lang="en-US" sz="2400" i="1" baseline="-25000" dirty="0">
                    <a:solidFill>
                      <a:schemeClr val="tx1"/>
                    </a:solidFill>
                    <a:latin typeface="Helvetica" pitchFamily="2" charset="0"/>
                  </a:rPr>
                  <a:t>1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.</a:t>
                </a:r>
              </a:p>
              <a:p>
                <a:pPr algn="ctr">
                  <a:lnSpc>
                    <a:spcPct val="50000"/>
                  </a:lnSpc>
                </a:pPr>
                <a:r>
                  <a:rPr lang="en-US" sz="2400" i="1" dirty="0">
                    <a:solidFill>
                      <a:schemeClr val="tx1"/>
                    </a:solidFill>
                    <a:latin typeface="Helvetica" pitchFamily="2" charset="0"/>
                  </a:rPr>
                  <a:t>.</a:t>
                </a:r>
              </a:p>
              <a:p>
                <a:pPr algn="ctr"/>
                <a:r>
                  <a:rPr lang="en-US" sz="2400" i="1" dirty="0" err="1">
                    <a:solidFill>
                      <a:schemeClr val="tx1"/>
                    </a:solidFill>
                    <a:latin typeface="Helvetica" pitchFamily="2" charset="0"/>
                  </a:rPr>
                  <a:t>x</a:t>
                </a:r>
                <a:r>
                  <a:rPr lang="en-US" sz="2400" i="1" baseline="-25000" dirty="0" err="1">
                    <a:solidFill>
                      <a:schemeClr val="tx1"/>
                    </a:solidFill>
                    <a:latin typeface="Helvetica" pitchFamily="2" charset="0"/>
                  </a:rPr>
                  <a:t>n</a:t>
                </a:r>
                <a:endParaRPr lang="en-US" sz="2400" i="1" baseline="-25000" dirty="0">
                  <a:solidFill>
                    <a:schemeClr val="tx1"/>
                  </a:solidFill>
                  <a:latin typeface="Helvetica" pitchFamily="2" charset="0"/>
                </a:endParaRPr>
              </a:p>
            </p:txBody>
          </p:sp>
        </p:grp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6D744AC2-F44A-4750-E3BA-64CD2EBFDFFE}"/>
                </a:ext>
              </a:extLst>
            </p:cNvPr>
            <p:cNvSpPr txBox="1"/>
            <p:nvPr/>
          </p:nvSpPr>
          <p:spPr>
            <a:xfrm>
              <a:off x="2520306" y="5981518"/>
              <a:ext cx="146546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Input Layer</a:t>
              </a:r>
            </a:p>
          </p:txBody>
        </p: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7101E307-4604-B71F-D124-A67D3898A4B1}"/>
                </a:ext>
              </a:extLst>
            </p:cNvPr>
            <p:cNvSpPr txBox="1"/>
            <p:nvPr/>
          </p:nvSpPr>
          <p:spPr>
            <a:xfrm>
              <a:off x="4788815" y="5981518"/>
              <a:ext cx="15808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LSTM Layer</a:t>
              </a: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134AE11C-4904-87C1-93F1-0401DF93ECBC}"/>
                </a:ext>
              </a:extLst>
            </p:cNvPr>
            <p:cNvSpPr txBox="1"/>
            <p:nvPr/>
          </p:nvSpPr>
          <p:spPr>
            <a:xfrm>
              <a:off x="7099127" y="5981518"/>
              <a:ext cx="163858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Dense Layer</a:t>
              </a:r>
            </a:p>
          </p:txBody>
        </p: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DCC60632-A70D-6309-B39D-3AD490C498F2}"/>
                </a:ext>
              </a:extLst>
            </p:cNvPr>
            <p:cNvSpPr txBox="1"/>
            <p:nvPr/>
          </p:nvSpPr>
          <p:spPr>
            <a:xfrm>
              <a:off x="9413544" y="5981518"/>
              <a:ext cx="16642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Output Layer</a:t>
              </a:r>
            </a:p>
          </p:txBody>
        </p:sp>
        <p:sp>
          <p:nvSpPr>
            <p:cNvPr id="268" name="Left Bracket 267">
              <a:extLst>
                <a:ext uri="{FF2B5EF4-FFF2-40B4-BE49-F238E27FC236}">
                  <a16:creationId xmlns:a16="http://schemas.microsoft.com/office/drawing/2014/main" id="{44F0879F-9EE0-3896-66B1-0690331BA255}"/>
                </a:ext>
              </a:extLst>
            </p:cNvPr>
            <p:cNvSpPr/>
            <p:nvPr/>
          </p:nvSpPr>
          <p:spPr>
            <a:xfrm>
              <a:off x="1329801" y="7657778"/>
              <a:ext cx="1280146" cy="2248841"/>
            </a:xfrm>
            <a:prstGeom prst="leftBracket">
              <a:avLst>
                <a:gd name="adj" fmla="val 11711"/>
              </a:avLst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TextBox 263">
              <a:extLst>
                <a:ext uri="{FF2B5EF4-FFF2-40B4-BE49-F238E27FC236}">
                  <a16:creationId xmlns:a16="http://schemas.microsoft.com/office/drawing/2014/main" id="{7C085D62-4DBA-98D5-544A-EC4FDDE5947C}"/>
                </a:ext>
              </a:extLst>
            </p:cNvPr>
            <p:cNvSpPr txBox="1"/>
            <p:nvPr/>
          </p:nvSpPr>
          <p:spPr>
            <a:xfrm rot="16200000">
              <a:off x="1275588" y="9552676"/>
              <a:ext cx="1539203" cy="707886"/>
            </a:xfrm>
            <a:prstGeom prst="rect">
              <a:avLst/>
            </a:prstGeom>
            <a:solidFill>
              <a:srgbClr val="F8F8F8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Static Basin</a:t>
              </a:r>
            </a:p>
            <a:p>
              <a:pPr algn="ctr"/>
              <a:r>
                <a:rPr lang="en-US" sz="2000" dirty="0">
                  <a:latin typeface="Helvetica" pitchFamily="2" charset="0"/>
                </a:rPr>
                <a:t> Attributes</a:t>
              </a:r>
            </a:p>
          </p:txBody>
        </p:sp>
        <p:sp>
          <p:nvSpPr>
            <p:cNvPr id="266" name="TextBox 265">
              <a:extLst>
                <a:ext uri="{FF2B5EF4-FFF2-40B4-BE49-F238E27FC236}">
                  <a16:creationId xmlns:a16="http://schemas.microsoft.com/office/drawing/2014/main" id="{5565022E-849A-0EFD-403D-ABCA1A664E0A}"/>
                </a:ext>
              </a:extLst>
            </p:cNvPr>
            <p:cNvSpPr txBox="1"/>
            <p:nvPr/>
          </p:nvSpPr>
          <p:spPr>
            <a:xfrm rot="16200000">
              <a:off x="783979" y="7314544"/>
              <a:ext cx="2522421" cy="707886"/>
            </a:xfrm>
            <a:prstGeom prst="rect">
              <a:avLst/>
            </a:prstGeom>
            <a:solidFill>
              <a:srgbClr val="F8F8F8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Climate Time-series </a:t>
              </a:r>
            </a:p>
            <a:p>
              <a:pPr algn="ctr"/>
              <a:r>
                <a:rPr lang="en-US" sz="2000" dirty="0">
                  <a:latin typeface="Helvetica" pitchFamily="2" charset="0"/>
                </a:rPr>
                <a:t>Sequence</a:t>
              </a:r>
            </a:p>
          </p:txBody>
        </p:sp>
        <p:sp>
          <p:nvSpPr>
            <p:cNvPr id="270" name="TextBox 269">
              <a:extLst>
                <a:ext uri="{FF2B5EF4-FFF2-40B4-BE49-F238E27FC236}">
                  <a16:creationId xmlns:a16="http://schemas.microsoft.com/office/drawing/2014/main" id="{11ACD8B1-263C-C1EF-4E77-1F0A00889D2D}"/>
                </a:ext>
              </a:extLst>
            </p:cNvPr>
            <p:cNvSpPr txBox="1"/>
            <p:nvPr/>
          </p:nvSpPr>
          <p:spPr>
            <a:xfrm rot="16200000">
              <a:off x="195573" y="8551365"/>
              <a:ext cx="16882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latin typeface="Helvetica" pitchFamily="2" charset="0"/>
                </a:rPr>
                <a:t>Input Data</a:t>
              </a:r>
            </a:p>
          </p:txBody>
        </p:sp>
        <p:cxnSp>
          <p:nvCxnSpPr>
            <p:cNvPr id="271" name="Straight Arrow Connector 270">
              <a:extLst>
                <a:ext uri="{FF2B5EF4-FFF2-40B4-BE49-F238E27FC236}">
                  <a16:creationId xmlns:a16="http://schemas.microsoft.com/office/drawing/2014/main" id="{F6851429-4BF4-7ACD-97C0-EE347B7CCE40}"/>
                </a:ext>
              </a:extLst>
            </p:cNvPr>
            <p:cNvCxnSpPr>
              <a:cxnSpLocks/>
            </p:cNvCxnSpPr>
            <p:nvPr/>
          </p:nvCxnSpPr>
          <p:spPr>
            <a:xfrm>
              <a:off x="7484507" y="10029852"/>
              <a:ext cx="8842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4" name="Straight Arrow Connector 273">
              <a:extLst>
                <a:ext uri="{FF2B5EF4-FFF2-40B4-BE49-F238E27FC236}">
                  <a16:creationId xmlns:a16="http://schemas.microsoft.com/office/drawing/2014/main" id="{990046A4-72FA-257A-1E24-9BC886F963FB}"/>
                </a:ext>
              </a:extLst>
            </p:cNvPr>
            <p:cNvCxnSpPr>
              <a:cxnSpLocks/>
              <a:stCxn id="41" idx="7"/>
              <a:endCxn id="132" idx="3"/>
            </p:cNvCxnSpPr>
            <p:nvPr/>
          </p:nvCxnSpPr>
          <p:spPr>
            <a:xfrm flipV="1">
              <a:off x="7396718" y="8288431"/>
              <a:ext cx="1064241" cy="147694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7" name="Rounded Rectangle 176">
            <a:extLst>
              <a:ext uri="{FF2B5EF4-FFF2-40B4-BE49-F238E27FC236}">
                <a16:creationId xmlns:a16="http://schemas.microsoft.com/office/drawing/2014/main" id="{95B5571E-49EB-0132-8F4A-BECF8B7DC970}"/>
              </a:ext>
            </a:extLst>
          </p:cNvPr>
          <p:cNvSpPr/>
          <p:nvPr/>
        </p:nvSpPr>
        <p:spPr>
          <a:xfrm>
            <a:off x="8390812" y="3203524"/>
            <a:ext cx="1371600" cy="1371600"/>
          </a:xfrm>
          <a:prstGeom prst="roundRect">
            <a:avLst/>
          </a:prstGeom>
          <a:solidFill>
            <a:srgbClr val="FFFC00"/>
          </a:solidFill>
          <a:ln w="76200">
            <a:solidFill>
              <a:srgbClr val="FFFC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Output Layer</a:t>
            </a:r>
          </a:p>
        </p:txBody>
      </p: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B16F8287-02C3-B118-6789-8BE460EAF475}"/>
              </a:ext>
            </a:extLst>
          </p:cNvPr>
          <p:cNvCxnSpPr>
            <a:cxnSpLocks/>
            <a:stCxn id="176" idx="3"/>
            <a:endCxn id="177" idx="1"/>
          </p:cNvCxnSpPr>
          <p:nvPr/>
        </p:nvCxnSpPr>
        <p:spPr>
          <a:xfrm>
            <a:off x="7736605" y="3889324"/>
            <a:ext cx="654207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6" name="Rounded Rectangle 175">
            <a:extLst>
              <a:ext uri="{FF2B5EF4-FFF2-40B4-BE49-F238E27FC236}">
                <a16:creationId xmlns:a16="http://schemas.microsoft.com/office/drawing/2014/main" id="{938E259E-B46D-6234-428E-5967190770A7}"/>
              </a:ext>
            </a:extLst>
          </p:cNvPr>
          <p:cNvSpPr/>
          <p:nvPr/>
        </p:nvSpPr>
        <p:spPr>
          <a:xfrm>
            <a:off x="6365005" y="3203524"/>
            <a:ext cx="1371600" cy="1371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762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Dense Layer</a:t>
            </a:r>
          </a:p>
        </p:txBody>
      </p:sp>
      <p:cxnSp>
        <p:nvCxnSpPr>
          <p:cNvPr id="184" name="Straight Arrow Connector 183">
            <a:extLst>
              <a:ext uri="{FF2B5EF4-FFF2-40B4-BE49-F238E27FC236}">
                <a16:creationId xmlns:a16="http://schemas.microsoft.com/office/drawing/2014/main" id="{D54D9432-6F90-98C7-CFEE-64D66F2E6951}"/>
              </a:ext>
            </a:extLst>
          </p:cNvPr>
          <p:cNvCxnSpPr>
            <a:cxnSpLocks/>
            <a:stCxn id="175" idx="3"/>
            <a:endCxn id="176" idx="1"/>
          </p:cNvCxnSpPr>
          <p:nvPr/>
        </p:nvCxnSpPr>
        <p:spPr>
          <a:xfrm>
            <a:off x="5710797" y="3889324"/>
            <a:ext cx="654208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4" name="Rounded Rectangle 173">
            <a:extLst>
              <a:ext uri="{FF2B5EF4-FFF2-40B4-BE49-F238E27FC236}">
                <a16:creationId xmlns:a16="http://schemas.microsoft.com/office/drawing/2014/main" id="{011A538A-F6EB-BB7E-38A3-412E7A1DF485}"/>
              </a:ext>
            </a:extLst>
          </p:cNvPr>
          <p:cNvSpPr/>
          <p:nvPr/>
        </p:nvSpPr>
        <p:spPr>
          <a:xfrm>
            <a:off x="2313389" y="3203524"/>
            <a:ext cx="1371600" cy="1371600"/>
          </a:xfrm>
          <a:prstGeom prst="roundRect">
            <a:avLst/>
          </a:prstGeom>
          <a:solidFill>
            <a:srgbClr val="00FDFF"/>
          </a:solidFill>
          <a:ln w="76200">
            <a:solidFill>
              <a:srgbClr val="00FD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Input Layer</a:t>
            </a:r>
          </a:p>
        </p:txBody>
      </p: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46C6672A-CC9D-3164-5DFD-E19C4E25B13F}"/>
              </a:ext>
            </a:extLst>
          </p:cNvPr>
          <p:cNvCxnSpPr>
            <a:cxnSpLocks/>
            <a:endCxn id="174" idx="1"/>
          </p:cNvCxnSpPr>
          <p:nvPr/>
        </p:nvCxnSpPr>
        <p:spPr>
          <a:xfrm>
            <a:off x="570996" y="3886524"/>
            <a:ext cx="1742393" cy="280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6" name="Rounded Rectangle 195">
            <a:extLst>
              <a:ext uri="{FF2B5EF4-FFF2-40B4-BE49-F238E27FC236}">
                <a16:creationId xmlns:a16="http://schemas.microsoft.com/office/drawing/2014/main" id="{FBDD1C04-D8CD-927F-A603-84CA2BBAE4C6}"/>
              </a:ext>
            </a:extLst>
          </p:cNvPr>
          <p:cNvSpPr/>
          <p:nvPr/>
        </p:nvSpPr>
        <p:spPr>
          <a:xfrm>
            <a:off x="4017459" y="2944001"/>
            <a:ext cx="2012826" cy="786493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75" name="Rounded Rectangle 174">
            <a:extLst>
              <a:ext uri="{FF2B5EF4-FFF2-40B4-BE49-F238E27FC236}">
                <a16:creationId xmlns:a16="http://schemas.microsoft.com/office/drawing/2014/main" id="{93ABB4B0-77FF-CAF4-8D68-DA31E6AA02CB}"/>
              </a:ext>
            </a:extLst>
          </p:cNvPr>
          <p:cNvSpPr/>
          <p:nvPr/>
        </p:nvSpPr>
        <p:spPr>
          <a:xfrm>
            <a:off x="4339197" y="3203524"/>
            <a:ext cx="1371600" cy="1371600"/>
          </a:xfrm>
          <a:prstGeom prst="roundRect">
            <a:avLst/>
          </a:prstGeom>
          <a:solidFill>
            <a:srgbClr val="8EFA00"/>
          </a:solidFill>
          <a:ln w="76200">
            <a:solidFill>
              <a:srgbClr val="8EFA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LSTM Layer</a:t>
            </a:r>
          </a:p>
        </p:txBody>
      </p:sp>
      <p:cxnSp>
        <p:nvCxnSpPr>
          <p:cNvPr id="199" name="Straight Arrow Connector 198">
            <a:extLst>
              <a:ext uri="{FF2B5EF4-FFF2-40B4-BE49-F238E27FC236}">
                <a16:creationId xmlns:a16="http://schemas.microsoft.com/office/drawing/2014/main" id="{04B0B670-D9A3-B578-4B31-8FE11651ECDC}"/>
              </a:ext>
            </a:extLst>
          </p:cNvPr>
          <p:cNvCxnSpPr>
            <a:cxnSpLocks/>
          </p:cNvCxnSpPr>
          <p:nvPr/>
        </p:nvCxnSpPr>
        <p:spPr>
          <a:xfrm>
            <a:off x="4239941" y="3730525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D5F8BDD4-7D2A-7B87-8F8C-6C44AA8ABC7D}"/>
              </a:ext>
            </a:extLst>
          </p:cNvPr>
          <p:cNvCxnSpPr>
            <a:cxnSpLocks/>
          </p:cNvCxnSpPr>
          <p:nvPr/>
        </p:nvCxnSpPr>
        <p:spPr>
          <a:xfrm>
            <a:off x="3684989" y="3889324"/>
            <a:ext cx="654208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9003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1089A526-7D6A-4D93-EC8B-B2650E1B62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Rectangle 241">
            <a:extLst>
              <a:ext uri="{FF2B5EF4-FFF2-40B4-BE49-F238E27FC236}">
                <a16:creationId xmlns:a16="http://schemas.microsoft.com/office/drawing/2014/main" id="{15543762-DFDA-2E2B-978F-4A5E9F0B9BC9}"/>
              </a:ext>
            </a:extLst>
          </p:cNvPr>
          <p:cNvSpPr>
            <a:spLocks/>
          </p:cNvSpPr>
          <p:nvPr/>
        </p:nvSpPr>
        <p:spPr>
          <a:xfrm>
            <a:off x="472502" y="5506579"/>
            <a:ext cx="11246996" cy="5740493"/>
          </a:xfrm>
          <a:prstGeom prst="rect">
            <a:avLst/>
          </a:prstGeom>
          <a:solidFill>
            <a:srgbClr val="F8F8F8"/>
          </a:solidFill>
          <a:ln w="28575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9098DC80-5886-89E3-4E4C-E16D5F30165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889679" y="2439363"/>
            <a:ext cx="8366760" cy="2490428"/>
          </a:xfrm>
          <a:prstGeom prst="rect">
            <a:avLst/>
          </a:prstGeom>
          <a:solidFill>
            <a:srgbClr val="F8F8F8"/>
          </a:solidFill>
          <a:ln w="28575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6" name="Rounded Rectangle 195">
            <a:extLst>
              <a:ext uri="{FF2B5EF4-FFF2-40B4-BE49-F238E27FC236}">
                <a16:creationId xmlns:a16="http://schemas.microsoft.com/office/drawing/2014/main" id="{AAA20C5B-0420-41D2-DBEA-6813D54CF66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017459" y="2944001"/>
            <a:ext cx="2012826" cy="786493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211" name="Rounded Rectangle 210">
            <a:extLst>
              <a:ext uri="{FF2B5EF4-FFF2-40B4-BE49-F238E27FC236}">
                <a16:creationId xmlns:a16="http://schemas.microsoft.com/office/drawing/2014/main" id="{382519C9-D34C-A9FC-0EC0-36DBF525E1D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336051" y="1803934"/>
            <a:ext cx="9469019" cy="2086829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E2FBFA36-CB8D-855A-0FFD-97575912C78F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9762411" y="3901684"/>
            <a:ext cx="1828800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0" name="TextBox 189">
            <a:extLst>
              <a:ext uri="{FF2B5EF4-FFF2-40B4-BE49-F238E27FC236}">
                <a16:creationId xmlns:a16="http://schemas.microsoft.com/office/drawing/2014/main" id="{F24D0E4B-60D7-90D8-0565-57ED65510CB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521691" y="1944740"/>
            <a:ext cx="31486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Recurrent Neural Network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67A1D5F5-7256-C9A6-9112-3C4E9B0D85B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469073" y="2574679"/>
            <a:ext cx="11095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Memory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ACE030A3-5864-6C85-F901-D7AEAB991C9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72280" y="3886524"/>
            <a:ext cx="9348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</a:rPr>
              <a:t>Input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2895B258-5441-59DD-0273-4A3AE790B58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393633" y="3886523"/>
            <a:ext cx="11913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</a:rPr>
              <a:t>Output</a:t>
            </a:r>
          </a:p>
        </p:txBody>
      </p: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AAEBD329-C4FC-199B-FB3E-D2941A8DBCA3}"/>
              </a:ext>
            </a:extLst>
          </p:cNvPr>
          <p:cNvCxnSpPr>
            <a:cxnSpLocks/>
          </p:cNvCxnSpPr>
          <p:nvPr/>
        </p:nvCxnSpPr>
        <p:spPr>
          <a:xfrm flipV="1">
            <a:off x="472502" y="4929791"/>
            <a:ext cx="1417177" cy="575349"/>
          </a:xfrm>
          <a:prstGeom prst="line">
            <a:avLst/>
          </a:prstGeom>
          <a:ln w="28575" cap="flat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593D6D75-6675-6312-8A31-EDE1A71C09A8}"/>
              </a:ext>
            </a:extLst>
          </p:cNvPr>
          <p:cNvCxnSpPr>
            <a:cxnSpLocks/>
          </p:cNvCxnSpPr>
          <p:nvPr/>
        </p:nvCxnSpPr>
        <p:spPr>
          <a:xfrm flipH="1" flipV="1">
            <a:off x="10256439" y="4929791"/>
            <a:ext cx="1463059" cy="565866"/>
          </a:xfrm>
          <a:prstGeom prst="line">
            <a:avLst/>
          </a:prstGeom>
          <a:ln w="28575" cap="flat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7" name="Rounded Rectangle 176">
            <a:extLst>
              <a:ext uri="{FF2B5EF4-FFF2-40B4-BE49-F238E27FC236}">
                <a16:creationId xmlns:a16="http://schemas.microsoft.com/office/drawing/2014/main" id="{E8667421-AE08-5918-5EBE-D7443394A68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390812" y="3203524"/>
            <a:ext cx="1371600" cy="1371600"/>
          </a:xfrm>
          <a:prstGeom prst="roundRect">
            <a:avLst/>
          </a:prstGeom>
          <a:solidFill>
            <a:srgbClr val="FFFC00"/>
          </a:solidFill>
          <a:ln w="76200">
            <a:solidFill>
              <a:srgbClr val="FFFC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Output Layer</a:t>
            </a:r>
          </a:p>
        </p:txBody>
      </p: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32365D64-9A77-391F-30A0-E06387908671}"/>
              </a:ext>
            </a:extLst>
          </p:cNvPr>
          <p:cNvCxnSpPr>
            <a:cxnSpLocks noGrp="1" noRot="1" noMove="1" noResize="1" noEditPoints="1" noAdjustHandles="1" noChangeArrowheads="1" noChangeShapeType="1"/>
            <a:stCxn id="176" idx="3"/>
            <a:endCxn id="177" idx="1"/>
          </p:cNvCxnSpPr>
          <p:nvPr/>
        </p:nvCxnSpPr>
        <p:spPr>
          <a:xfrm>
            <a:off x="7736605" y="3889324"/>
            <a:ext cx="654207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6" name="Rounded Rectangle 175">
            <a:extLst>
              <a:ext uri="{FF2B5EF4-FFF2-40B4-BE49-F238E27FC236}">
                <a16:creationId xmlns:a16="http://schemas.microsoft.com/office/drawing/2014/main" id="{F731F5C9-8AC8-A218-0F52-626076F130C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365005" y="3203524"/>
            <a:ext cx="1371600" cy="1371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762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Dense Layer</a:t>
            </a:r>
          </a:p>
        </p:txBody>
      </p:sp>
      <p:cxnSp>
        <p:nvCxnSpPr>
          <p:cNvPr id="184" name="Straight Arrow Connector 183">
            <a:extLst>
              <a:ext uri="{FF2B5EF4-FFF2-40B4-BE49-F238E27FC236}">
                <a16:creationId xmlns:a16="http://schemas.microsoft.com/office/drawing/2014/main" id="{9FA95558-79FD-2459-380E-5A3052627196}"/>
              </a:ext>
            </a:extLst>
          </p:cNvPr>
          <p:cNvCxnSpPr>
            <a:cxnSpLocks noGrp="1" noRot="1" noMove="1" noResize="1" noEditPoints="1" noAdjustHandles="1" noChangeArrowheads="1" noChangeShapeType="1"/>
            <a:stCxn id="175" idx="3"/>
            <a:endCxn id="176" idx="1"/>
          </p:cNvCxnSpPr>
          <p:nvPr/>
        </p:nvCxnSpPr>
        <p:spPr>
          <a:xfrm>
            <a:off x="5710797" y="3889324"/>
            <a:ext cx="654208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5" name="Rounded Rectangle 174">
            <a:extLst>
              <a:ext uri="{FF2B5EF4-FFF2-40B4-BE49-F238E27FC236}">
                <a16:creationId xmlns:a16="http://schemas.microsoft.com/office/drawing/2014/main" id="{A8A04D95-C93E-4E1C-D341-D641D03DF31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339197" y="3203524"/>
            <a:ext cx="1371600" cy="1371600"/>
          </a:xfrm>
          <a:prstGeom prst="roundRect">
            <a:avLst/>
          </a:prstGeom>
          <a:solidFill>
            <a:srgbClr val="8EFA00"/>
          </a:solidFill>
          <a:ln w="76200">
            <a:solidFill>
              <a:srgbClr val="8EFA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LSTM Layer</a:t>
            </a:r>
          </a:p>
        </p:txBody>
      </p:sp>
      <p:cxnSp>
        <p:nvCxnSpPr>
          <p:cNvPr id="199" name="Straight Arrow Connector 198">
            <a:extLst>
              <a:ext uri="{FF2B5EF4-FFF2-40B4-BE49-F238E27FC236}">
                <a16:creationId xmlns:a16="http://schemas.microsoft.com/office/drawing/2014/main" id="{673BA375-2581-6191-8C83-A45B17A5E40B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4239941" y="3730525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9FB6EC78-7D3B-BE49-93C0-E4EABF57AA8A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3684989" y="3889324"/>
            <a:ext cx="654208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4" name="Rounded Rectangle 173">
            <a:extLst>
              <a:ext uri="{FF2B5EF4-FFF2-40B4-BE49-F238E27FC236}">
                <a16:creationId xmlns:a16="http://schemas.microsoft.com/office/drawing/2014/main" id="{80A72BAA-9089-C9E2-67A5-6C6ADCF024A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13389" y="3203524"/>
            <a:ext cx="1371600" cy="1371600"/>
          </a:xfrm>
          <a:prstGeom prst="roundRect">
            <a:avLst/>
          </a:prstGeom>
          <a:solidFill>
            <a:srgbClr val="00FDFF"/>
          </a:solidFill>
          <a:ln w="76200">
            <a:solidFill>
              <a:srgbClr val="00FD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Input Layer</a:t>
            </a:r>
          </a:p>
        </p:txBody>
      </p: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F5B39BD3-7D75-DDFF-A1DC-2C81509D2347}"/>
              </a:ext>
            </a:extLst>
          </p:cNvPr>
          <p:cNvCxnSpPr>
            <a:cxnSpLocks noGrp="1" noRot="1" noMove="1" noResize="1" noEditPoints="1" noAdjustHandles="1" noChangeArrowheads="1" noChangeShapeType="1"/>
            <a:endCxn id="174" idx="1"/>
          </p:cNvCxnSpPr>
          <p:nvPr/>
        </p:nvCxnSpPr>
        <p:spPr>
          <a:xfrm>
            <a:off x="570996" y="3886524"/>
            <a:ext cx="1742393" cy="280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772896D-4FFF-2302-4D61-0C7C90093AF9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>
            <a:off x="10755442" y="3203524"/>
            <a:ext cx="99256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228B813B-8283-6C9C-EC8B-3E2FF5B58CAF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>
            <a:off x="10755442" y="3242251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06E0591-3960-9706-68E3-3B7414D15476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 flipH="1" flipV="1">
            <a:off x="1286423" y="3377812"/>
            <a:ext cx="99256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5B2ED17F-06C1-D3B6-E329-94B348BBDC03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 flipH="1" flipV="1">
            <a:off x="1286423" y="3334142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4B5744F-5BA1-553D-7988-C7CF1DBE642B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>
            <a:off x="5983792" y="3341507"/>
            <a:ext cx="99256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2" name="Straight Arrow Connector 201">
            <a:extLst>
              <a:ext uri="{FF2B5EF4-FFF2-40B4-BE49-F238E27FC236}">
                <a16:creationId xmlns:a16="http://schemas.microsoft.com/office/drawing/2014/main" id="{1D0A5A0E-30A7-E580-1651-B9CBDB1867EE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>
            <a:off x="5980657" y="3383771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7" name="Rectangle 126">
            <a:extLst>
              <a:ext uri="{FF2B5EF4-FFF2-40B4-BE49-F238E27FC236}">
                <a16:creationId xmlns:a16="http://schemas.microsoft.com/office/drawing/2014/main" id="{EB232DC5-2665-71CD-5C01-252CECF94056}"/>
              </a:ext>
            </a:extLst>
          </p:cNvPr>
          <p:cNvSpPr/>
          <p:nvPr/>
        </p:nvSpPr>
        <p:spPr>
          <a:xfrm>
            <a:off x="4687692" y="6600681"/>
            <a:ext cx="1280146" cy="4375719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28F18303-4C0A-2B55-A855-C72DC48E67F5}"/>
              </a:ext>
            </a:extLst>
          </p:cNvPr>
          <p:cNvSpPr/>
          <p:nvPr/>
        </p:nvSpPr>
        <p:spPr>
          <a:xfrm>
            <a:off x="6183165" y="6600681"/>
            <a:ext cx="2955608" cy="4375719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1FF796F-CA90-710C-60CA-900F5BCCDD73}"/>
              </a:ext>
            </a:extLst>
          </p:cNvPr>
          <p:cNvGrpSpPr/>
          <p:nvPr/>
        </p:nvGrpSpPr>
        <p:grpSpPr>
          <a:xfrm>
            <a:off x="4989853" y="6882992"/>
            <a:ext cx="685800" cy="3638589"/>
            <a:chOff x="3901464" y="1154139"/>
            <a:chExt cx="685800" cy="3638589"/>
          </a:xfrm>
          <a:solidFill>
            <a:srgbClr val="8EFA00"/>
          </a:solidFill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6C85ECB-3510-E05A-B6E1-90DB0BBAA438}"/>
                </a:ext>
              </a:extLst>
            </p:cNvPr>
            <p:cNvSpPr/>
            <p:nvPr/>
          </p:nvSpPr>
          <p:spPr>
            <a:xfrm>
              <a:off x="3901464" y="1154139"/>
              <a:ext cx="685800" cy="685800"/>
            </a:xfrm>
            <a:prstGeom prst="ellipse">
              <a:avLst/>
            </a:prstGeom>
            <a:grpFill/>
            <a:ln w="12700">
              <a:solidFill>
                <a:srgbClr val="8EFA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6CD3FD3-6076-A1C8-EE7C-440DE859660E}"/>
                </a:ext>
              </a:extLst>
            </p:cNvPr>
            <p:cNvSpPr/>
            <p:nvPr/>
          </p:nvSpPr>
          <p:spPr>
            <a:xfrm>
              <a:off x="3901464" y="2138542"/>
              <a:ext cx="685800" cy="685800"/>
            </a:xfrm>
            <a:prstGeom prst="ellipse">
              <a:avLst/>
            </a:prstGeom>
            <a:grpFill/>
            <a:ln w="12700">
              <a:solidFill>
                <a:srgbClr val="8EFA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4968DED-D871-C173-FDC5-A5BE9FFF7CBD}"/>
                </a:ext>
              </a:extLst>
            </p:cNvPr>
            <p:cNvSpPr/>
            <p:nvPr/>
          </p:nvSpPr>
          <p:spPr>
            <a:xfrm>
              <a:off x="3901464" y="4106928"/>
              <a:ext cx="685800" cy="685800"/>
            </a:xfrm>
            <a:prstGeom prst="ellipse">
              <a:avLst/>
            </a:prstGeom>
            <a:grpFill/>
            <a:ln w="12700">
              <a:solidFill>
                <a:srgbClr val="8EFA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5A9E9F0-4944-57B9-5A5B-F51268493538}"/>
                </a:ext>
              </a:extLst>
            </p:cNvPr>
            <p:cNvSpPr txBox="1"/>
            <p:nvPr/>
          </p:nvSpPr>
          <p:spPr>
            <a:xfrm>
              <a:off x="4105544" y="3122945"/>
              <a:ext cx="277640" cy="68538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13C6C79-8451-4902-9C81-13F89DC45538}"/>
              </a:ext>
            </a:extLst>
          </p:cNvPr>
          <p:cNvGrpSpPr/>
          <p:nvPr/>
        </p:nvGrpSpPr>
        <p:grpSpPr>
          <a:xfrm>
            <a:off x="6559861" y="6882992"/>
            <a:ext cx="685800" cy="3638589"/>
            <a:chOff x="3901464" y="1154139"/>
            <a:chExt cx="685800" cy="3638589"/>
          </a:xfrm>
          <a:solidFill>
            <a:schemeClr val="bg1">
              <a:lumMod val="85000"/>
            </a:schemeClr>
          </a:solidFill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F6D54D5-0E91-1CD2-A60C-36A6EA92A278}"/>
                </a:ext>
              </a:extLst>
            </p:cNvPr>
            <p:cNvSpPr/>
            <p:nvPr/>
          </p:nvSpPr>
          <p:spPr>
            <a:xfrm>
              <a:off x="3901464" y="1154139"/>
              <a:ext cx="685800" cy="685800"/>
            </a:xfrm>
            <a:prstGeom prst="ellipse">
              <a:avLst/>
            </a:prstGeom>
            <a:grpFill/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3D0F0A90-24B6-4C8E-F30E-17AF0F997067}"/>
                </a:ext>
              </a:extLst>
            </p:cNvPr>
            <p:cNvSpPr/>
            <p:nvPr/>
          </p:nvSpPr>
          <p:spPr>
            <a:xfrm>
              <a:off x="3901464" y="2138542"/>
              <a:ext cx="685800" cy="685800"/>
            </a:xfrm>
            <a:prstGeom prst="ellipse">
              <a:avLst/>
            </a:prstGeom>
            <a:grpFill/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614D106D-51FF-40A6-ACC3-DD2E9A627C88}"/>
                </a:ext>
              </a:extLst>
            </p:cNvPr>
            <p:cNvSpPr/>
            <p:nvPr/>
          </p:nvSpPr>
          <p:spPr>
            <a:xfrm>
              <a:off x="3901464" y="4106928"/>
              <a:ext cx="685800" cy="685800"/>
            </a:xfrm>
            <a:prstGeom prst="ellipse">
              <a:avLst/>
            </a:prstGeom>
            <a:grpFill/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3EB9AC8-E67C-CD03-ECDD-E78F3E1AEE22}"/>
                </a:ext>
              </a:extLst>
            </p:cNvPr>
            <p:cNvSpPr txBox="1"/>
            <p:nvPr/>
          </p:nvSpPr>
          <p:spPr>
            <a:xfrm>
              <a:off x="4105544" y="3122945"/>
              <a:ext cx="277640" cy="68538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</p:txBody>
        </p:sp>
      </p:grpSp>
      <p:pic>
        <p:nvPicPr>
          <p:cNvPr id="67" name="Graphic 66" descr="Refresh outline">
            <a:extLst>
              <a:ext uri="{FF2B5EF4-FFF2-40B4-BE49-F238E27FC236}">
                <a16:creationId xmlns:a16="http://schemas.microsoft.com/office/drawing/2014/main" id="{C737DF27-8EF8-1501-8B86-B047D1CDBC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04153" y="7008511"/>
            <a:ext cx="457200" cy="457200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C94F6AD-2E7E-154F-C0FF-D5B7B5A26EDA}"/>
              </a:ext>
            </a:extLst>
          </p:cNvPr>
          <p:cNvCxnSpPr>
            <a:cxnSpLocks/>
            <a:stCxn id="6" idx="6"/>
            <a:endCxn id="39" idx="2"/>
          </p:cNvCxnSpPr>
          <p:nvPr/>
        </p:nvCxnSpPr>
        <p:spPr>
          <a:xfrm>
            <a:off x="5675653" y="7225891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8" name="Graphic 67" descr="Refresh outline">
            <a:extLst>
              <a:ext uri="{FF2B5EF4-FFF2-40B4-BE49-F238E27FC236}">
                <a16:creationId xmlns:a16="http://schemas.microsoft.com/office/drawing/2014/main" id="{41145D30-E577-5BB9-EDBD-B0AA3D321D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04153" y="7999090"/>
            <a:ext cx="457200" cy="457200"/>
          </a:xfrm>
          <a:prstGeom prst="rect">
            <a:avLst/>
          </a:prstGeom>
        </p:spPr>
      </p:pic>
      <p:pic>
        <p:nvPicPr>
          <p:cNvPr id="69" name="Graphic 68" descr="Refresh outline">
            <a:extLst>
              <a:ext uri="{FF2B5EF4-FFF2-40B4-BE49-F238E27FC236}">
                <a16:creationId xmlns:a16="http://schemas.microsoft.com/office/drawing/2014/main" id="{51EF7877-6527-A1E0-1B92-9AD82D8271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04153" y="9961300"/>
            <a:ext cx="457200" cy="457200"/>
          </a:xfrm>
          <a:prstGeom prst="rect">
            <a:avLst/>
          </a:prstGeom>
        </p:spPr>
      </p:pic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D498228A-E0B9-DA9B-94B9-42DA887DC3F8}"/>
              </a:ext>
            </a:extLst>
          </p:cNvPr>
          <p:cNvCxnSpPr>
            <a:cxnSpLocks/>
            <a:stCxn id="7" idx="6"/>
            <a:endCxn id="40" idx="2"/>
          </p:cNvCxnSpPr>
          <p:nvPr/>
        </p:nvCxnSpPr>
        <p:spPr>
          <a:xfrm>
            <a:off x="5675653" y="8210294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6D25A77C-36AB-E73C-0E29-CB34BC357950}"/>
              </a:ext>
            </a:extLst>
          </p:cNvPr>
          <p:cNvCxnSpPr>
            <a:cxnSpLocks/>
            <a:stCxn id="9" idx="6"/>
            <a:endCxn id="41" idx="2"/>
          </p:cNvCxnSpPr>
          <p:nvPr/>
        </p:nvCxnSpPr>
        <p:spPr>
          <a:xfrm>
            <a:off x="5675653" y="10178680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0D5F871D-FC3C-D0CA-EE5A-64B5E2449196}"/>
              </a:ext>
            </a:extLst>
          </p:cNvPr>
          <p:cNvCxnSpPr>
            <a:cxnSpLocks/>
            <a:stCxn id="6" idx="6"/>
            <a:endCxn id="40" idx="1"/>
          </p:cNvCxnSpPr>
          <p:nvPr/>
        </p:nvCxnSpPr>
        <p:spPr>
          <a:xfrm>
            <a:off x="5675654" y="7225891"/>
            <a:ext cx="984641" cy="7419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C0852D26-91A6-F8E6-C58C-93410170A7FD}"/>
              </a:ext>
            </a:extLst>
          </p:cNvPr>
          <p:cNvCxnSpPr>
            <a:cxnSpLocks/>
            <a:stCxn id="6" idx="6"/>
            <a:endCxn id="41" idx="1"/>
          </p:cNvCxnSpPr>
          <p:nvPr/>
        </p:nvCxnSpPr>
        <p:spPr>
          <a:xfrm>
            <a:off x="5675654" y="7225891"/>
            <a:ext cx="984641" cy="2710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48486207-67D9-E6D6-B86B-DE36AF3BAD53}"/>
              </a:ext>
            </a:extLst>
          </p:cNvPr>
          <p:cNvCxnSpPr>
            <a:cxnSpLocks/>
            <a:stCxn id="7" idx="6"/>
            <a:endCxn id="39" idx="3"/>
          </p:cNvCxnSpPr>
          <p:nvPr/>
        </p:nvCxnSpPr>
        <p:spPr>
          <a:xfrm flipV="1">
            <a:off x="5675654" y="7468358"/>
            <a:ext cx="984641" cy="7419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FCA40A53-9FDE-C811-CCF5-8D571733CB7F}"/>
              </a:ext>
            </a:extLst>
          </p:cNvPr>
          <p:cNvCxnSpPr>
            <a:cxnSpLocks/>
            <a:stCxn id="7" idx="6"/>
            <a:endCxn id="41" idx="1"/>
          </p:cNvCxnSpPr>
          <p:nvPr/>
        </p:nvCxnSpPr>
        <p:spPr>
          <a:xfrm>
            <a:off x="5675654" y="8210295"/>
            <a:ext cx="984641" cy="1725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707D8F06-27C0-AF6A-A8D8-B6F12B1A049A}"/>
              </a:ext>
            </a:extLst>
          </p:cNvPr>
          <p:cNvCxnSpPr>
            <a:cxnSpLocks/>
            <a:stCxn id="9" idx="6"/>
            <a:endCxn id="39" idx="3"/>
          </p:cNvCxnSpPr>
          <p:nvPr/>
        </p:nvCxnSpPr>
        <p:spPr>
          <a:xfrm flipV="1">
            <a:off x="5675654" y="7468358"/>
            <a:ext cx="984641" cy="2710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6AB9D4BE-D983-7E6C-E313-E01263074886}"/>
              </a:ext>
            </a:extLst>
          </p:cNvPr>
          <p:cNvCxnSpPr>
            <a:cxnSpLocks/>
            <a:stCxn id="9" idx="6"/>
            <a:endCxn id="40" idx="3"/>
          </p:cNvCxnSpPr>
          <p:nvPr/>
        </p:nvCxnSpPr>
        <p:spPr>
          <a:xfrm flipV="1">
            <a:off x="5675654" y="8452762"/>
            <a:ext cx="984641" cy="1725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CF53B045-6264-DE2E-C5E3-E4CF1CE8B836}"/>
              </a:ext>
            </a:extLst>
          </p:cNvPr>
          <p:cNvCxnSpPr>
            <a:cxnSpLocks/>
          </p:cNvCxnSpPr>
          <p:nvPr/>
        </p:nvCxnSpPr>
        <p:spPr>
          <a:xfrm>
            <a:off x="7224828" y="8232317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8F6CA75E-9DE9-857F-4BE7-DFCC82E17267}"/>
              </a:ext>
            </a:extLst>
          </p:cNvPr>
          <p:cNvCxnSpPr>
            <a:cxnSpLocks/>
          </p:cNvCxnSpPr>
          <p:nvPr/>
        </p:nvCxnSpPr>
        <p:spPr>
          <a:xfrm>
            <a:off x="7224829" y="7247914"/>
            <a:ext cx="984641" cy="7419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8709F938-8E94-64A1-762A-247BBCB67A3C}"/>
              </a:ext>
            </a:extLst>
          </p:cNvPr>
          <p:cNvCxnSpPr>
            <a:cxnSpLocks/>
          </p:cNvCxnSpPr>
          <p:nvPr/>
        </p:nvCxnSpPr>
        <p:spPr>
          <a:xfrm>
            <a:off x="7224829" y="7247914"/>
            <a:ext cx="984641" cy="2710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8B58AA22-5E2B-9565-2F22-B0B995E73EC5}"/>
              </a:ext>
            </a:extLst>
          </p:cNvPr>
          <p:cNvCxnSpPr>
            <a:cxnSpLocks/>
          </p:cNvCxnSpPr>
          <p:nvPr/>
        </p:nvCxnSpPr>
        <p:spPr>
          <a:xfrm>
            <a:off x="7224829" y="8232318"/>
            <a:ext cx="984641" cy="1725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1" name="Oval 130">
            <a:extLst>
              <a:ext uri="{FF2B5EF4-FFF2-40B4-BE49-F238E27FC236}">
                <a16:creationId xmlns:a16="http://schemas.microsoft.com/office/drawing/2014/main" id="{4576D2A0-8103-45FA-5BC2-6D3BF0AF94A7}"/>
              </a:ext>
            </a:extLst>
          </p:cNvPr>
          <p:cNvSpPr/>
          <p:nvPr/>
        </p:nvSpPr>
        <p:spPr>
          <a:xfrm>
            <a:off x="8109036" y="6889499"/>
            <a:ext cx="685800" cy="6858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D9D9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2F4D01AD-F913-EE95-963E-EF5E0DDC8B0A}"/>
              </a:ext>
            </a:extLst>
          </p:cNvPr>
          <p:cNvSpPr/>
          <p:nvPr/>
        </p:nvSpPr>
        <p:spPr>
          <a:xfrm>
            <a:off x="8109036" y="7873902"/>
            <a:ext cx="685800" cy="6858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D9D9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D43D4507-44C4-13DA-98F8-81315278DE4B}"/>
              </a:ext>
            </a:extLst>
          </p:cNvPr>
          <p:cNvSpPr/>
          <p:nvPr/>
        </p:nvSpPr>
        <p:spPr>
          <a:xfrm>
            <a:off x="8109036" y="9842288"/>
            <a:ext cx="685800" cy="6858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D9D9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E4736A1C-8484-913F-A807-0C67242F217E}"/>
              </a:ext>
            </a:extLst>
          </p:cNvPr>
          <p:cNvSpPr txBox="1"/>
          <p:nvPr/>
        </p:nvSpPr>
        <p:spPr>
          <a:xfrm>
            <a:off x="8313116" y="8858305"/>
            <a:ext cx="277640" cy="68538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>
              <a:lnSpc>
                <a:spcPct val="50000"/>
              </a:lnSpc>
            </a:pPr>
            <a:r>
              <a:rPr lang="en-US" sz="2400" b="1" dirty="0">
                <a:latin typeface="Helvetica" pitchFamily="2" charset="0"/>
              </a:rPr>
              <a:t>.</a:t>
            </a:r>
          </a:p>
          <a:p>
            <a:pPr algn="ctr">
              <a:lnSpc>
                <a:spcPct val="50000"/>
              </a:lnSpc>
            </a:pPr>
            <a:r>
              <a:rPr lang="en-US" sz="2400" b="1" dirty="0">
                <a:latin typeface="Helvetica" pitchFamily="2" charset="0"/>
              </a:rPr>
              <a:t>.</a:t>
            </a:r>
          </a:p>
          <a:p>
            <a:pPr algn="ctr">
              <a:lnSpc>
                <a:spcPct val="50000"/>
              </a:lnSpc>
            </a:pPr>
            <a:r>
              <a:rPr lang="en-US" sz="2400" b="1" dirty="0">
                <a:latin typeface="Helvetica" pitchFamily="2" charset="0"/>
              </a:rPr>
              <a:t>.</a:t>
            </a:r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780B4B41-D4E5-EFA2-105A-E4AADDE9B15C}"/>
              </a:ext>
            </a:extLst>
          </p:cNvPr>
          <p:cNvGrpSpPr/>
          <p:nvPr/>
        </p:nvGrpSpPr>
        <p:grpSpPr>
          <a:xfrm>
            <a:off x="8284231" y="7067807"/>
            <a:ext cx="329184" cy="329184"/>
            <a:chOff x="8807528" y="1732742"/>
            <a:chExt cx="460172" cy="463449"/>
          </a:xfrm>
        </p:grpSpPr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7D230C88-9295-006F-59F7-01654305AA67}"/>
                </a:ext>
              </a:extLst>
            </p:cNvPr>
            <p:cNvCxnSpPr>
              <a:cxnSpLocks/>
            </p:cNvCxnSpPr>
            <p:nvPr/>
          </p:nvCxnSpPr>
          <p:spPr>
            <a:xfrm>
              <a:off x="8810500" y="1732742"/>
              <a:ext cx="457200" cy="4572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14FFAF0A-DAC5-1A27-1D4F-FF8419B127B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07528" y="1738991"/>
              <a:ext cx="457200" cy="4572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3" name="TextBox 162">
            <a:extLst>
              <a:ext uri="{FF2B5EF4-FFF2-40B4-BE49-F238E27FC236}">
                <a16:creationId xmlns:a16="http://schemas.microsoft.com/office/drawing/2014/main" id="{52B2726B-C1FA-AC71-233F-22AAC76B2001}"/>
              </a:ext>
            </a:extLst>
          </p:cNvPr>
          <p:cNvSpPr txBox="1"/>
          <p:nvPr/>
        </p:nvSpPr>
        <p:spPr>
          <a:xfrm>
            <a:off x="2429603" y="5666428"/>
            <a:ext cx="11698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Helvetica" pitchFamily="2" charset="0"/>
              </a:rPr>
              <a:t>Input Layer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CEBACFC8-6D26-5B62-7279-8A9555A3BDFE}"/>
              </a:ext>
            </a:extLst>
          </p:cNvPr>
          <p:cNvSpPr txBox="1"/>
          <p:nvPr/>
        </p:nvSpPr>
        <p:spPr>
          <a:xfrm>
            <a:off x="4687692" y="5666428"/>
            <a:ext cx="12622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Helvetica" pitchFamily="2" charset="0"/>
              </a:rPr>
              <a:t>LSTM Layer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9A7580A5-4C2F-2F29-AF5D-79ACC51266F9}"/>
              </a:ext>
            </a:extLst>
          </p:cNvPr>
          <p:cNvSpPr txBox="1"/>
          <p:nvPr/>
        </p:nvSpPr>
        <p:spPr>
          <a:xfrm>
            <a:off x="6991592" y="5666428"/>
            <a:ext cx="13100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Helvetica" pitchFamily="2" charset="0"/>
              </a:rPr>
              <a:t>Dense Layer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11DEB814-0CBC-2AAC-A722-080D4FB131B3}"/>
              </a:ext>
            </a:extLst>
          </p:cNvPr>
          <p:cNvSpPr txBox="1"/>
          <p:nvPr/>
        </p:nvSpPr>
        <p:spPr>
          <a:xfrm>
            <a:off x="9302804" y="5666428"/>
            <a:ext cx="13318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Helvetica" pitchFamily="2" charset="0"/>
              </a:rPr>
              <a:t>Output Layer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CAD5EE76-DA17-F332-D232-7C1219A8F20F}"/>
              </a:ext>
            </a:extLst>
          </p:cNvPr>
          <p:cNvSpPr txBox="1"/>
          <p:nvPr/>
        </p:nvSpPr>
        <p:spPr>
          <a:xfrm rot="16200000">
            <a:off x="-55917" y="8722203"/>
            <a:ext cx="1688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</a:rPr>
              <a:t>Input Data</a:t>
            </a:r>
          </a:p>
        </p:txBody>
      </p:sp>
      <p:cxnSp>
        <p:nvCxnSpPr>
          <p:cNvPr id="271" name="Straight Arrow Connector 270">
            <a:extLst>
              <a:ext uri="{FF2B5EF4-FFF2-40B4-BE49-F238E27FC236}">
                <a16:creationId xmlns:a16="http://schemas.microsoft.com/office/drawing/2014/main" id="{D661B59B-849D-F38C-A6AD-4E2B678DC489}"/>
              </a:ext>
            </a:extLst>
          </p:cNvPr>
          <p:cNvCxnSpPr>
            <a:cxnSpLocks/>
          </p:cNvCxnSpPr>
          <p:nvPr/>
        </p:nvCxnSpPr>
        <p:spPr>
          <a:xfrm>
            <a:off x="7233017" y="10200690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A08888EF-B462-477D-3C15-7D3DE722AE04}"/>
              </a:ext>
            </a:extLst>
          </p:cNvPr>
          <p:cNvCxnSpPr>
            <a:cxnSpLocks/>
            <a:stCxn id="41" idx="7"/>
            <a:endCxn id="132" idx="3"/>
          </p:cNvCxnSpPr>
          <p:nvPr/>
        </p:nvCxnSpPr>
        <p:spPr>
          <a:xfrm flipV="1">
            <a:off x="7145228" y="8459269"/>
            <a:ext cx="1064241" cy="14769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15B824F-B853-FA54-A46C-BB8EC68EE16D}"/>
              </a:ext>
            </a:extLst>
          </p:cNvPr>
          <p:cNvSpPr/>
          <p:nvPr/>
        </p:nvSpPr>
        <p:spPr>
          <a:xfrm rot="16200000">
            <a:off x="709162" y="8186260"/>
            <a:ext cx="2248840" cy="1510532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37CAEE87-704F-EC8B-957B-BDA109A31114}"/>
              </a:ext>
            </a:extLst>
          </p:cNvPr>
          <p:cNvSpPr/>
          <p:nvPr/>
        </p:nvSpPr>
        <p:spPr>
          <a:xfrm>
            <a:off x="2361476" y="6600667"/>
            <a:ext cx="1280146" cy="4375732"/>
          </a:xfrm>
          <a:prstGeom prst="rect">
            <a:avLst/>
          </a:prstGeom>
          <a:solidFill>
            <a:srgbClr val="F8F8F8"/>
          </a:solidFill>
          <a:ln w="1905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65D2D194-A127-2027-5173-F38A90CE5183}"/>
              </a:ext>
            </a:extLst>
          </p:cNvPr>
          <p:cNvGrpSpPr/>
          <p:nvPr/>
        </p:nvGrpSpPr>
        <p:grpSpPr>
          <a:xfrm>
            <a:off x="2544349" y="6699586"/>
            <a:ext cx="914400" cy="4177897"/>
            <a:chOff x="1522564" y="1465597"/>
            <a:chExt cx="914400" cy="4177897"/>
          </a:xfrm>
          <a:solidFill>
            <a:srgbClr val="00FDFF"/>
          </a:solidFill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D06D180-DDF2-5E63-DCEB-ED946F85B297}"/>
                </a:ext>
              </a:extLst>
            </p:cNvPr>
            <p:cNvSpPr/>
            <p:nvPr/>
          </p:nvSpPr>
          <p:spPr>
            <a:xfrm>
              <a:off x="1522564" y="1465597"/>
              <a:ext cx="914400" cy="2258061"/>
            </a:xfrm>
            <a:prstGeom prst="roundRect">
              <a:avLst/>
            </a:prstGeom>
            <a:grpFill/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</a:p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2</a:t>
              </a:r>
            </a:p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3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/>
              <a:r>
                <a:rPr lang="en-US" sz="2400" i="1" dirty="0" err="1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 err="1">
                  <a:solidFill>
                    <a:schemeClr val="tx1"/>
                  </a:solidFill>
                  <a:latin typeface="Helvetica" pitchFamily="2" charset="0"/>
                </a:rPr>
                <a:t>n</a:t>
              </a:r>
              <a:endParaRPr lang="en-US" sz="2400" i="1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61" name="Rounded Rectangle 160">
              <a:extLst>
                <a:ext uri="{FF2B5EF4-FFF2-40B4-BE49-F238E27FC236}">
                  <a16:creationId xmlns:a16="http://schemas.microsoft.com/office/drawing/2014/main" id="{A7AEF0E1-84B2-307D-F8AA-6EA315FB3CDE}"/>
                </a:ext>
              </a:extLst>
            </p:cNvPr>
            <p:cNvSpPr/>
            <p:nvPr/>
          </p:nvSpPr>
          <p:spPr>
            <a:xfrm>
              <a:off x="1522564" y="3211645"/>
              <a:ext cx="914400" cy="685801"/>
            </a:xfrm>
            <a:prstGeom prst="roundRect">
              <a:avLst>
                <a:gd name="adj" fmla="val 0"/>
              </a:avLst>
            </a:prstGeom>
            <a:grpFill/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 err="1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 err="1">
                  <a:solidFill>
                    <a:schemeClr val="tx1"/>
                  </a:solidFill>
                  <a:latin typeface="Helvetica" pitchFamily="2" charset="0"/>
                </a:rPr>
                <a:t>n</a:t>
              </a:r>
              <a:endParaRPr lang="en-US" sz="2400" i="1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62" name="Rounded Rectangle 161">
              <a:extLst>
                <a:ext uri="{FF2B5EF4-FFF2-40B4-BE49-F238E27FC236}">
                  <a16:creationId xmlns:a16="http://schemas.microsoft.com/office/drawing/2014/main" id="{25148672-9C72-827D-5A39-C63F01ED70F0}"/>
                </a:ext>
              </a:extLst>
            </p:cNvPr>
            <p:cNvSpPr/>
            <p:nvPr/>
          </p:nvSpPr>
          <p:spPr>
            <a:xfrm>
              <a:off x="1522564" y="4041453"/>
              <a:ext cx="914400" cy="250724"/>
            </a:xfrm>
            <a:prstGeom prst="roundRect">
              <a:avLst>
                <a:gd name="adj" fmla="val 0"/>
              </a:avLst>
            </a:prstGeom>
            <a:grpFill/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i="1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24" name="Rounded Rectangle 123">
              <a:extLst>
                <a:ext uri="{FF2B5EF4-FFF2-40B4-BE49-F238E27FC236}">
                  <a16:creationId xmlns:a16="http://schemas.microsoft.com/office/drawing/2014/main" id="{3D3C1621-3B8F-CD81-8951-EF97D72924EF}"/>
                </a:ext>
              </a:extLst>
            </p:cNvPr>
            <p:cNvSpPr/>
            <p:nvPr/>
          </p:nvSpPr>
          <p:spPr>
            <a:xfrm>
              <a:off x="1522564" y="4066558"/>
              <a:ext cx="914400" cy="1576936"/>
            </a:xfrm>
            <a:prstGeom prst="roundRect">
              <a:avLst/>
            </a:prstGeom>
            <a:grpFill/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/>
              <a:r>
                <a:rPr lang="en-US" sz="2400" i="1" dirty="0" err="1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 err="1">
                  <a:solidFill>
                    <a:schemeClr val="tx1"/>
                  </a:solidFill>
                  <a:latin typeface="Helvetica" pitchFamily="2" charset="0"/>
                </a:rPr>
                <a:t>n</a:t>
              </a:r>
              <a:endParaRPr lang="en-US" sz="2400" i="1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F0D8355-F87D-2070-EB9B-3443CCB271BA}"/>
              </a:ext>
            </a:extLst>
          </p:cNvPr>
          <p:cNvCxnSpPr>
            <a:cxnSpLocks/>
            <a:stCxn id="4" idx="3"/>
            <a:endCxn id="6" idx="2"/>
          </p:cNvCxnSpPr>
          <p:nvPr/>
        </p:nvCxnSpPr>
        <p:spPr>
          <a:xfrm flipV="1">
            <a:off x="3458749" y="7225892"/>
            <a:ext cx="1531104" cy="6027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96D4815-CCC5-944C-1AB5-CAEC6A1FC9D7}"/>
              </a:ext>
            </a:extLst>
          </p:cNvPr>
          <p:cNvCxnSpPr>
            <a:cxnSpLocks/>
            <a:stCxn id="4" idx="3"/>
            <a:endCxn id="7" idx="2"/>
          </p:cNvCxnSpPr>
          <p:nvPr/>
        </p:nvCxnSpPr>
        <p:spPr>
          <a:xfrm>
            <a:off x="3458749" y="7828616"/>
            <a:ext cx="1531104" cy="3816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5D5CF7-5FBE-22C1-B024-25503F87E3EC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>
            <a:off x="3458750" y="7828617"/>
            <a:ext cx="1631537" cy="21075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4" name="TextBox 263">
            <a:extLst>
              <a:ext uri="{FF2B5EF4-FFF2-40B4-BE49-F238E27FC236}">
                <a16:creationId xmlns:a16="http://schemas.microsoft.com/office/drawing/2014/main" id="{3B412960-24BA-B4B4-A576-E4126ACA77C8}"/>
              </a:ext>
            </a:extLst>
          </p:cNvPr>
          <p:cNvSpPr txBox="1"/>
          <p:nvPr/>
        </p:nvSpPr>
        <p:spPr>
          <a:xfrm rot="16200000">
            <a:off x="1024098" y="9723514"/>
            <a:ext cx="1539203" cy="707886"/>
          </a:xfrm>
          <a:prstGeom prst="rect">
            <a:avLst/>
          </a:prstGeom>
          <a:solidFill>
            <a:srgbClr val="F8F8F8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Static Basin</a:t>
            </a:r>
          </a:p>
          <a:p>
            <a:pPr algn="ctr"/>
            <a:r>
              <a:rPr lang="en-US" sz="2000" dirty="0">
                <a:latin typeface="Helvetica" pitchFamily="2" charset="0"/>
              </a:rPr>
              <a:t> Attributes</a:t>
            </a: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B557E98F-11E2-DD77-AE40-FED71611AB99}"/>
              </a:ext>
            </a:extLst>
          </p:cNvPr>
          <p:cNvSpPr txBox="1"/>
          <p:nvPr/>
        </p:nvSpPr>
        <p:spPr>
          <a:xfrm rot="16200000">
            <a:off x="532489" y="7485382"/>
            <a:ext cx="2522421" cy="707886"/>
          </a:xfrm>
          <a:prstGeom prst="rect">
            <a:avLst/>
          </a:prstGeom>
          <a:solidFill>
            <a:srgbClr val="F8F8F8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Climate Time-series </a:t>
            </a:r>
          </a:p>
          <a:p>
            <a:pPr algn="ctr"/>
            <a:r>
              <a:rPr lang="en-US" sz="2000" dirty="0">
                <a:latin typeface="Helvetica" pitchFamily="2" charset="0"/>
              </a:rPr>
              <a:t>Sequence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6B7F7EA-63EB-FF92-C67C-4F5EF4191941}"/>
              </a:ext>
            </a:extLst>
          </p:cNvPr>
          <p:cNvSpPr txBox="1"/>
          <p:nvPr/>
        </p:nvSpPr>
        <p:spPr>
          <a:xfrm rot="5400000">
            <a:off x="10808100" y="8699184"/>
            <a:ext cx="11913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</a:rPr>
              <a:t>Output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BD73872D-A61D-2C3E-D766-589C7A36525A}"/>
              </a:ext>
            </a:extLst>
          </p:cNvPr>
          <p:cNvSpPr/>
          <p:nvPr/>
        </p:nvSpPr>
        <p:spPr>
          <a:xfrm rot="5400000">
            <a:off x="9233997" y="8186260"/>
            <a:ext cx="2248839" cy="1510532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ADF238DD-8783-0211-7D08-532C17B001D1}"/>
              </a:ext>
            </a:extLst>
          </p:cNvPr>
          <p:cNvSpPr/>
          <p:nvPr/>
        </p:nvSpPr>
        <p:spPr>
          <a:xfrm>
            <a:off x="9354099" y="6600668"/>
            <a:ext cx="1280146" cy="4375719"/>
          </a:xfrm>
          <a:prstGeom prst="rect">
            <a:avLst/>
          </a:prstGeom>
          <a:solidFill>
            <a:srgbClr val="F8F8F8"/>
          </a:solidFill>
          <a:ln w="1905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F854A496-4785-8782-8FEA-418FC1F33464}"/>
              </a:ext>
            </a:extLst>
          </p:cNvPr>
          <p:cNvGrpSpPr/>
          <p:nvPr/>
        </p:nvGrpSpPr>
        <p:grpSpPr>
          <a:xfrm>
            <a:off x="9695267" y="6889487"/>
            <a:ext cx="685800" cy="3638589"/>
            <a:chOff x="3901464" y="1154139"/>
            <a:chExt cx="685800" cy="3638589"/>
          </a:xfrm>
          <a:solidFill>
            <a:srgbClr val="FFFC00"/>
          </a:solidFill>
        </p:grpSpPr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EFDA5A1E-9094-D8FA-D53E-50AB5DB4AE2C}"/>
                </a:ext>
              </a:extLst>
            </p:cNvPr>
            <p:cNvSpPr/>
            <p:nvPr/>
          </p:nvSpPr>
          <p:spPr>
            <a:xfrm>
              <a:off x="3901464" y="1154139"/>
              <a:ext cx="685800" cy="685800"/>
            </a:xfrm>
            <a:prstGeom prst="ellipse">
              <a:avLst/>
            </a:prstGeom>
            <a:grpFill/>
            <a:ln w="12700">
              <a:solidFill>
                <a:srgbClr val="FFFC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ŷ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  <a:endParaRPr lang="en-US" sz="2400" i="1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4F5213F7-BF5A-5835-78E0-22C7DF8BB50C}"/>
                </a:ext>
              </a:extLst>
            </p:cNvPr>
            <p:cNvSpPr/>
            <p:nvPr/>
          </p:nvSpPr>
          <p:spPr>
            <a:xfrm>
              <a:off x="3901464" y="2138542"/>
              <a:ext cx="685800" cy="685800"/>
            </a:xfrm>
            <a:prstGeom prst="ellipse">
              <a:avLst/>
            </a:prstGeom>
            <a:grpFill/>
            <a:ln w="12700">
              <a:solidFill>
                <a:srgbClr val="FFFC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ŷ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2</a:t>
              </a:r>
              <a:endParaRPr lang="en-US" sz="2400" dirty="0">
                <a:latin typeface="Helvetica" pitchFamily="2" charset="0"/>
              </a:endParaRPr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214E5F1A-504A-590D-A87A-E17D6D256443}"/>
                </a:ext>
              </a:extLst>
            </p:cNvPr>
            <p:cNvSpPr/>
            <p:nvPr/>
          </p:nvSpPr>
          <p:spPr>
            <a:xfrm>
              <a:off x="3901464" y="4106928"/>
              <a:ext cx="685800" cy="685800"/>
            </a:xfrm>
            <a:prstGeom prst="ellipse">
              <a:avLst/>
            </a:prstGeom>
            <a:solidFill>
              <a:srgbClr val="FFFC00"/>
            </a:solidFill>
            <a:ln w="12700">
              <a:solidFill>
                <a:srgbClr val="FFFC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2400" i="1" dirty="0" err="1">
                  <a:solidFill>
                    <a:schemeClr val="tx1"/>
                  </a:solidFill>
                  <a:latin typeface="Helvetica" pitchFamily="2" charset="0"/>
                </a:rPr>
                <a:t>ŷ</a:t>
              </a:r>
              <a:r>
                <a:rPr lang="en-US" sz="2400" i="1" baseline="-25000" dirty="0" err="1">
                  <a:solidFill>
                    <a:schemeClr val="tx1"/>
                  </a:solidFill>
                  <a:latin typeface="Helvetica" pitchFamily="2" charset="0"/>
                </a:rPr>
                <a:t>n</a:t>
              </a:r>
              <a:endParaRPr lang="en-US" sz="2400" dirty="0">
                <a:latin typeface="Helvetica" pitchFamily="2" charset="0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878CB7D3-E248-6F3F-0320-2DBA357DE958}"/>
                </a:ext>
              </a:extLst>
            </p:cNvPr>
            <p:cNvSpPr txBox="1"/>
            <p:nvPr/>
          </p:nvSpPr>
          <p:spPr>
            <a:xfrm>
              <a:off x="4105544" y="3122945"/>
              <a:ext cx="277640" cy="6853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</p:txBody>
        </p:sp>
      </p:grp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F872A7F4-53D8-6BF2-1CA2-CEFBB554A8D4}"/>
              </a:ext>
            </a:extLst>
          </p:cNvPr>
          <p:cNvCxnSpPr>
            <a:cxnSpLocks/>
          </p:cNvCxnSpPr>
          <p:nvPr/>
        </p:nvCxnSpPr>
        <p:spPr>
          <a:xfrm>
            <a:off x="8811059" y="8232304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5D8DF5EE-4CD7-CA82-2ACB-086F7F52CED0}"/>
              </a:ext>
            </a:extLst>
          </p:cNvPr>
          <p:cNvCxnSpPr>
            <a:cxnSpLocks/>
          </p:cNvCxnSpPr>
          <p:nvPr/>
        </p:nvCxnSpPr>
        <p:spPr>
          <a:xfrm>
            <a:off x="8811059" y="10200690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D7F7F0E5-ED90-CB87-6425-8474DF77E6BD}"/>
              </a:ext>
            </a:extLst>
          </p:cNvPr>
          <p:cNvCxnSpPr>
            <a:cxnSpLocks/>
          </p:cNvCxnSpPr>
          <p:nvPr/>
        </p:nvCxnSpPr>
        <p:spPr>
          <a:xfrm flipV="1">
            <a:off x="8811060" y="7490368"/>
            <a:ext cx="984641" cy="7419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560F29B9-CA15-C1D6-DF20-C92E18EF2845}"/>
              </a:ext>
            </a:extLst>
          </p:cNvPr>
          <p:cNvCxnSpPr>
            <a:cxnSpLocks/>
          </p:cNvCxnSpPr>
          <p:nvPr/>
        </p:nvCxnSpPr>
        <p:spPr>
          <a:xfrm>
            <a:off x="8811060" y="8232305"/>
            <a:ext cx="984641" cy="1725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DB71AE65-280B-5189-0816-1BA80EF3C652}"/>
              </a:ext>
            </a:extLst>
          </p:cNvPr>
          <p:cNvCxnSpPr>
            <a:cxnSpLocks/>
          </p:cNvCxnSpPr>
          <p:nvPr/>
        </p:nvCxnSpPr>
        <p:spPr>
          <a:xfrm flipV="1">
            <a:off x="8811060" y="7490368"/>
            <a:ext cx="984641" cy="2710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C59EF641-4585-D700-72AC-D022201B2476}"/>
              </a:ext>
            </a:extLst>
          </p:cNvPr>
          <p:cNvCxnSpPr>
            <a:cxnSpLocks/>
          </p:cNvCxnSpPr>
          <p:nvPr/>
        </p:nvCxnSpPr>
        <p:spPr>
          <a:xfrm flipV="1">
            <a:off x="8811060" y="8474772"/>
            <a:ext cx="984641" cy="1725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889484A-41B5-A070-7518-6F8908295657}"/>
              </a:ext>
            </a:extLst>
          </p:cNvPr>
          <p:cNvSpPr txBox="1"/>
          <p:nvPr/>
        </p:nvSpPr>
        <p:spPr>
          <a:xfrm>
            <a:off x="7624409" y="10671235"/>
            <a:ext cx="16220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Helvetica" pitchFamily="2" charset="0"/>
              </a:rPr>
              <a:t>X</a:t>
            </a:r>
            <a:r>
              <a:rPr lang="en-US" sz="1800" i="1" dirty="0">
                <a:latin typeface="Helvetica" pitchFamily="2" charset="0"/>
              </a:rPr>
              <a:t> = dropout</a:t>
            </a:r>
          </a:p>
        </p:txBody>
      </p:sp>
    </p:spTree>
    <p:extLst>
      <p:ext uri="{BB962C8B-B14F-4D97-AF65-F5344CB8AC3E}">
        <p14:creationId xmlns:p14="http://schemas.microsoft.com/office/powerpoint/2010/main" val="4267086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E75AE62-8CD2-11EB-5D25-135096D547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Rectangle 241">
            <a:extLst>
              <a:ext uri="{FF2B5EF4-FFF2-40B4-BE49-F238E27FC236}">
                <a16:creationId xmlns:a16="http://schemas.microsoft.com/office/drawing/2014/main" id="{B5A5405F-503A-0FF0-FCD6-B8D837566AE4}"/>
              </a:ext>
            </a:extLst>
          </p:cNvPr>
          <p:cNvSpPr>
            <a:spLocks/>
          </p:cNvSpPr>
          <p:nvPr/>
        </p:nvSpPr>
        <p:spPr>
          <a:xfrm>
            <a:off x="472502" y="5506579"/>
            <a:ext cx="11246996" cy="5740493"/>
          </a:xfrm>
          <a:prstGeom prst="rect">
            <a:avLst/>
          </a:prstGeom>
          <a:solidFill>
            <a:srgbClr val="F8F8F8"/>
          </a:solidFill>
          <a:ln w="28575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976976A7-34B9-0A75-8434-36A84CD9455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889679" y="2439363"/>
            <a:ext cx="8366760" cy="2490428"/>
          </a:xfrm>
          <a:prstGeom prst="rect">
            <a:avLst/>
          </a:prstGeom>
          <a:solidFill>
            <a:srgbClr val="F8F8F8"/>
          </a:solidFill>
          <a:ln w="28575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6" name="Rounded Rectangle 195">
            <a:extLst>
              <a:ext uri="{FF2B5EF4-FFF2-40B4-BE49-F238E27FC236}">
                <a16:creationId xmlns:a16="http://schemas.microsoft.com/office/drawing/2014/main" id="{5B711636-76B0-9361-356E-5F6577748F2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017459" y="2944001"/>
            <a:ext cx="2012826" cy="786493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211" name="Rounded Rectangle 210">
            <a:extLst>
              <a:ext uri="{FF2B5EF4-FFF2-40B4-BE49-F238E27FC236}">
                <a16:creationId xmlns:a16="http://schemas.microsoft.com/office/drawing/2014/main" id="{0929DD49-C9AB-22C2-CA26-C919CAE9102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336051" y="1803934"/>
            <a:ext cx="9469019" cy="2086829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4684ECA2-D0DF-7AF1-11B8-89A14FC2F540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9762411" y="3901684"/>
            <a:ext cx="1828800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0" name="TextBox 189">
            <a:extLst>
              <a:ext uri="{FF2B5EF4-FFF2-40B4-BE49-F238E27FC236}">
                <a16:creationId xmlns:a16="http://schemas.microsoft.com/office/drawing/2014/main" id="{FD3EF98C-57F6-4B31-0D84-F8782F61681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521691" y="1944740"/>
            <a:ext cx="31486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Recurrent Neural Network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A708863C-65E5-F46E-2B5D-53D17E654AD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469073" y="2574679"/>
            <a:ext cx="11095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Memory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8C8300A3-FE78-F0F3-058A-29D72D6FCEE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72280" y="3886524"/>
            <a:ext cx="9348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</a:rPr>
              <a:t>Input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18A91DED-1BD3-A978-B1C3-51AE6FEF154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393633" y="3886523"/>
            <a:ext cx="11913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</a:rPr>
              <a:t>Output</a:t>
            </a:r>
          </a:p>
        </p:txBody>
      </p: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6416E52B-C7D2-CD47-6338-82AA56D2D241}"/>
              </a:ext>
            </a:extLst>
          </p:cNvPr>
          <p:cNvCxnSpPr>
            <a:cxnSpLocks/>
          </p:cNvCxnSpPr>
          <p:nvPr/>
        </p:nvCxnSpPr>
        <p:spPr>
          <a:xfrm flipV="1">
            <a:off x="472502" y="4929791"/>
            <a:ext cx="1417177" cy="575349"/>
          </a:xfrm>
          <a:prstGeom prst="line">
            <a:avLst/>
          </a:prstGeom>
          <a:ln w="28575" cap="flat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A2168D17-38AA-910B-52C0-DA5778767FC2}"/>
              </a:ext>
            </a:extLst>
          </p:cNvPr>
          <p:cNvCxnSpPr>
            <a:cxnSpLocks/>
          </p:cNvCxnSpPr>
          <p:nvPr/>
        </p:nvCxnSpPr>
        <p:spPr>
          <a:xfrm flipH="1" flipV="1">
            <a:off x="10256439" y="4929791"/>
            <a:ext cx="1463059" cy="565866"/>
          </a:xfrm>
          <a:prstGeom prst="line">
            <a:avLst/>
          </a:prstGeom>
          <a:ln w="28575" cap="flat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7" name="Rounded Rectangle 176">
            <a:extLst>
              <a:ext uri="{FF2B5EF4-FFF2-40B4-BE49-F238E27FC236}">
                <a16:creationId xmlns:a16="http://schemas.microsoft.com/office/drawing/2014/main" id="{C02E6134-77E2-4835-218C-31FFF8B7F6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390812" y="3203524"/>
            <a:ext cx="1371600" cy="1371600"/>
          </a:xfrm>
          <a:prstGeom prst="roundRect">
            <a:avLst/>
          </a:prstGeom>
          <a:solidFill>
            <a:srgbClr val="FFFC00"/>
          </a:solidFill>
          <a:ln w="76200">
            <a:solidFill>
              <a:srgbClr val="FFFC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Output Layer</a:t>
            </a:r>
          </a:p>
        </p:txBody>
      </p: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237CD44E-2457-C1EB-B220-1F6CC402E47F}"/>
              </a:ext>
            </a:extLst>
          </p:cNvPr>
          <p:cNvCxnSpPr>
            <a:cxnSpLocks noGrp="1" noRot="1" noMove="1" noResize="1" noEditPoints="1" noAdjustHandles="1" noChangeArrowheads="1" noChangeShapeType="1"/>
            <a:stCxn id="176" idx="3"/>
            <a:endCxn id="177" idx="1"/>
          </p:cNvCxnSpPr>
          <p:nvPr/>
        </p:nvCxnSpPr>
        <p:spPr>
          <a:xfrm>
            <a:off x="7736605" y="3889324"/>
            <a:ext cx="654207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6" name="Rounded Rectangle 175">
            <a:extLst>
              <a:ext uri="{FF2B5EF4-FFF2-40B4-BE49-F238E27FC236}">
                <a16:creationId xmlns:a16="http://schemas.microsoft.com/office/drawing/2014/main" id="{2651F374-86EF-7A0D-8523-B43C181299C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365005" y="3203524"/>
            <a:ext cx="1371600" cy="1371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762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Dense Layer</a:t>
            </a:r>
          </a:p>
        </p:txBody>
      </p:sp>
      <p:cxnSp>
        <p:nvCxnSpPr>
          <p:cNvPr id="184" name="Straight Arrow Connector 183">
            <a:extLst>
              <a:ext uri="{FF2B5EF4-FFF2-40B4-BE49-F238E27FC236}">
                <a16:creationId xmlns:a16="http://schemas.microsoft.com/office/drawing/2014/main" id="{D4EA4317-DE4F-ED48-92B6-E26CE7692B7C}"/>
              </a:ext>
            </a:extLst>
          </p:cNvPr>
          <p:cNvCxnSpPr>
            <a:cxnSpLocks noGrp="1" noRot="1" noMove="1" noResize="1" noEditPoints="1" noAdjustHandles="1" noChangeArrowheads="1" noChangeShapeType="1"/>
            <a:stCxn id="175" idx="3"/>
            <a:endCxn id="176" idx="1"/>
          </p:cNvCxnSpPr>
          <p:nvPr/>
        </p:nvCxnSpPr>
        <p:spPr>
          <a:xfrm>
            <a:off x="5710797" y="3889324"/>
            <a:ext cx="654208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5" name="Rounded Rectangle 174">
            <a:extLst>
              <a:ext uri="{FF2B5EF4-FFF2-40B4-BE49-F238E27FC236}">
                <a16:creationId xmlns:a16="http://schemas.microsoft.com/office/drawing/2014/main" id="{860775FF-2FB2-D07A-0969-EDF71B02728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339197" y="3203524"/>
            <a:ext cx="1371600" cy="1371600"/>
          </a:xfrm>
          <a:prstGeom prst="roundRect">
            <a:avLst/>
          </a:prstGeom>
          <a:solidFill>
            <a:srgbClr val="8EFA00"/>
          </a:solidFill>
          <a:ln w="76200">
            <a:solidFill>
              <a:srgbClr val="8EFA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LSTM Layer</a:t>
            </a:r>
          </a:p>
        </p:txBody>
      </p:sp>
      <p:cxnSp>
        <p:nvCxnSpPr>
          <p:cNvPr id="199" name="Straight Arrow Connector 198">
            <a:extLst>
              <a:ext uri="{FF2B5EF4-FFF2-40B4-BE49-F238E27FC236}">
                <a16:creationId xmlns:a16="http://schemas.microsoft.com/office/drawing/2014/main" id="{4391C819-4DD5-2B0F-7F1C-B34EF649862E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4239941" y="3730525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742F6E73-25DF-5E0E-BAA9-FB02967EEA29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3684989" y="3889324"/>
            <a:ext cx="654208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4" name="Rounded Rectangle 173">
            <a:extLst>
              <a:ext uri="{FF2B5EF4-FFF2-40B4-BE49-F238E27FC236}">
                <a16:creationId xmlns:a16="http://schemas.microsoft.com/office/drawing/2014/main" id="{AC14A5AB-B3D6-F170-7CA6-EC8081C9B6E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13389" y="3203524"/>
            <a:ext cx="1371600" cy="1371600"/>
          </a:xfrm>
          <a:prstGeom prst="roundRect">
            <a:avLst/>
          </a:prstGeom>
          <a:solidFill>
            <a:srgbClr val="00FDFF"/>
          </a:solidFill>
          <a:ln w="76200">
            <a:solidFill>
              <a:srgbClr val="00FD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  <a:latin typeface="Helvetica" pitchFamily="2" charset="0"/>
              </a:rPr>
              <a:t>Input Layer</a:t>
            </a:r>
          </a:p>
        </p:txBody>
      </p: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9A550DE0-C319-7671-B189-9F0A46E0240A}"/>
              </a:ext>
            </a:extLst>
          </p:cNvPr>
          <p:cNvCxnSpPr>
            <a:cxnSpLocks noGrp="1" noRot="1" noMove="1" noResize="1" noEditPoints="1" noAdjustHandles="1" noChangeArrowheads="1" noChangeShapeType="1"/>
            <a:endCxn id="174" idx="1"/>
          </p:cNvCxnSpPr>
          <p:nvPr/>
        </p:nvCxnSpPr>
        <p:spPr>
          <a:xfrm>
            <a:off x="570996" y="3886524"/>
            <a:ext cx="1742393" cy="280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967DAD3-A2D8-9727-E685-C9E2E23FA12E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>
            <a:off x="10755442" y="3203524"/>
            <a:ext cx="99256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99D39A14-B1A3-2038-2A2A-2ADA933F8C4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>
            <a:off x="10755442" y="3242251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1373A8D-EC3A-D69E-49C4-D62C5C417B6E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 flipH="1" flipV="1">
            <a:off x="1286423" y="3377812"/>
            <a:ext cx="99256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C2E935CC-1B30-9267-E688-68FE871D1773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 flipH="1" flipV="1">
            <a:off x="1286423" y="3334142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DAC4DBA-A948-032A-5153-7EA9218C3FC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>
            <a:off x="5983792" y="3341507"/>
            <a:ext cx="99256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2" name="Straight Arrow Connector 201">
            <a:extLst>
              <a:ext uri="{FF2B5EF4-FFF2-40B4-BE49-F238E27FC236}">
                <a16:creationId xmlns:a16="http://schemas.microsoft.com/office/drawing/2014/main" id="{71264BB8-2975-4A46-5AC8-E8F52248D70C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rot="16200000">
            <a:off x="5980657" y="3383771"/>
            <a:ext cx="9925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7" name="Rectangle 126">
            <a:extLst>
              <a:ext uri="{FF2B5EF4-FFF2-40B4-BE49-F238E27FC236}">
                <a16:creationId xmlns:a16="http://schemas.microsoft.com/office/drawing/2014/main" id="{D3F30D5E-1D97-54B6-C8F5-89DB265D30E2}"/>
              </a:ext>
            </a:extLst>
          </p:cNvPr>
          <p:cNvSpPr/>
          <p:nvPr/>
        </p:nvSpPr>
        <p:spPr>
          <a:xfrm>
            <a:off x="4687692" y="6600681"/>
            <a:ext cx="1280146" cy="4375719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17BAA97D-28FF-A6F8-AF97-658212A1D774}"/>
              </a:ext>
            </a:extLst>
          </p:cNvPr>
          <p:cNvSpPr/>
          <p:nvPr/>
        </p:nvSpPr>
        <p:spPr>
          <a:xfrm>
            <a:off x="6183165" y="6600681"/>
            <a:ext cx="2955608" cy="4375719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145309-D7D1-0CBC-BF0D-458B85307E1F}"/>
              </a:ext>
            </a:extLst>
          </p:cNvPr>
          <p:cNvGrpSpPr/>
          <p:nvPr/>
        </p:nvGrpSpPr>
        <p:grpSpPr>
          <a:xfrm>
            <a:off x="4989853" y="6882992"/>
            <a:ext cx="685800" cy="3638589"/>
            <a:chOff x="3901464" y="1154139"/>
            <a:chExt cx="685800" cy="3638589"/>
          </a:xfrm>
          <a:solidFill>
            <a:srgbClr val="8EFA00"/>
          </a:solidFill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B198785-9B37-0E2D-31C3-82B6016CFF33}"/>
                </a:ext>
              </a:extLst>
            </p:cNvPr>
            <p:cNvSpPr/>
            <p:nvPr/>
          </p:nvSpPr>
          <p:spPr>
            <a:xfrm>
              <a:off x="3901464" y="1154139"/>
              <a:ext cx="685800" cy="685800"/>
            </a:xfrm>
            <a:prstGeom prst="ellipse">
              <a:avLst/>
            </a:prstGeom>
            <a:grpFill/>
            <a:ln w="12700">
              <a:solidFill>
                <a:srgbClr val="8EFA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9F4A69B-32AA-599C-21D0-1130A5A2B0D1}"/>
                </a:ext>
              </a:extLst>
            </p:cNvPr>
            <p:cNvSpPr/>
            <p:nvPr/>
          </p:nvSpPr>
          <p:spPr>
            <a:xfrm>
              <a:off x="3901464" y="2138542"/>
              <a:ext cx="685800" cy="685800"/>
            </a:xfrm>
            <a:prstGeom prst="ellipse">
              <a:avLst/>
            </a:prstGeom>
            <a:grpFill/>
            <a:ln w="12700">
              <a:solidFill>
                <a:srgbClr val="8EFA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FFB983E-EE54-42E1-AE92-A1F0C03FCA46}"/>
                </a:ext>
              </a:extLst>
            </p:cNvPr>
            <p:cNvSpPr/>
            <p:nvPr/>
          </p:nvSpPr>
          <p:spPr>
            <a:xfrm>
              <a:off x="3901464" y="4106928"/>
              <a:ext cx="685800" cy="685800"/>
            </a:xfrm>
            <a:prstGeom prst="ellipse">
              <a:avLst/>
            </a:prstGeom>
            <a:grpFill/>
            <a:ln w="12700">
              <a:solidFill>
                <a:srgbClr val="8EFA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4873CEF-484D-4594-0C10-0DB724F4A60A}"/>
                </a:ext>
              </a:extLst>
            </p:cNvPr>
            <p:cNvSpPr txBox="1"/>
            <p:nvPr/>
          </p:nvSpPr>
          <p:spPr>
            <a:xfrm>
              <a:off x="4105544" y="3122945"/>
              <a:ext cx="277640" cy="68538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F04F72C-2349-774E-5B70-F3413AE6F1A3}"/>
              </a:ext>
            </a:extLst>
          </p:cNvPr>
          <p:cNvGrpSpPr/>
          <p:nvPr/>
        </p:nvGrpSpPr>
        <p:grpSpPr>
          <a:xfrm>
            <a:off x="6559861" y="6882992"/>
            <a:ext cx="685800" cy="3638589"/>
            <a:chOff x="3901464" y="1154139"/>
            <a:chExt cx="685800" cy="3638589"/>
          </a:xfrm>
          <a:solidFill>
            <a:schemeClr val="bg1">
              <a:lumMod val="85000"/>
            </a:schemeClr>
          </a:solidFill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319391F-E760-B1B2-832A-CCA740E0309A}"/>
                </a:ext>
              </a:extLst>
            </p:cNvPr>
            <p:cNvSpPr/>
            <p:nvPr/>
          </p:nvSpPr>
          <p:spPr>
            <a:xfrm>
              <a:off x="3901464" y="1154139"/>
              <a:ext cx="685800" cy="685800"/>
            </a:xfrm>
            <a:prstGeom prst="ellipse">
              <a:avLst/>
            </a:prstGeom>
            <a:grpFill/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F386D85C-8DB9-5621-8223-B56EF20775A1}"/>
                </a:ext>
              </a:extLst>
            </p:cNvPr>
            <p:cNvSpPr/>
            <p:nvPr/>
          </p:nvSpPr>
          <p:spPr>
            <a:xfrm>
              <a:off x="3901464" y="2138542"/>
              <a:ext cx="685800" cy="685800"/>
            </a:xfrm>
            <a:prstGeom prst="ellipse">
              <a:avLst/>
            </a:prstGeom>
            <a:grpFill/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BD92928-F6EE-69D4-2DB3-A122C3D46CDA}"/>
                </a:ext>
              </a:extLst>
            </p:cNvPr>
            <p:cNvSpPr/>
            <p:nvPr/>
          </p:nvSpPr>
          <p:spPr>
            <a:xfrm>
              <a:off x="3901464" y="4106928"/>
              <a:ext cx="685800" cy="685800"/>
            </a:xfrm>
            <a:prstGeom prst="ellipse">
              <a:avLst/>
            </a:prstGeom>
            <a:grpFill/>
            <a:ln w="12700">
              <a:solidFill>
                <a:srgbClr val="D9D9D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Helvetica" pitchFamily="2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377DF3C-54E5-A3FC-C7C0-524A72C2D0BC}"/>
                </a:ext>
              </a:extLst>
            </p:cNvPr>
            <p:cNvSpPr txBox="1"/>
            <p:nvPr/>
          </p:nvSpPr>
          <p:spPr>
            <a:xfrm>
              <a:off x="4105544" y="3122945"/>
              <a:ext cx="277640" cy="68538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</p:txBody>
        </p:sp>
      </p:grpSp>
      <p:pic>
        <p:nvPicPr>
          <p:cNvPr id="67" name="Graphic 66" descr="Refresh outline">
            <a:extLst>
              <a:ext uri="{FF2B5EF4-FFF2-40B4-BE49-F238E27FC236}">
                <a16:creationId xmlns:a16="http://schemas.microsoft.com/office/drawing/2014/main" id="{68EAB15B-1938-51C7-A32D-349C654340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04153" y="7008511"/>
            <a:ext cx="457200" cy="457200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EFD4535-28C9-A6FD-54B4-9059148D47B3}"/>
              </a:ext>
            </a:extLst>
          </p:cNvPr>
          <p:cNvCxnSpPr>
            <a:cxnSpLocks/>
            <a:stCxn id="6" idx="6"/>
            <a:endCxn id="39" idx="2"/>
          </p:cNvCxnSpPr>
          <p:nvPr/>
        </p:nvCxnSpPr>
        <p:spPr>
          <a:xfrm>
            <a:off x="5675653" y="7225891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8" name="Graphic 67" descr="Refresh outline">
            <a:extLst>
              <a:ext uri="{FF2B5EF4-FFF2-40B4-BE49-F238E27FC236}">
                <a16:creationId xmlns:a16="http://schemas.microsoft.com/office/drawing/2014/main" id="{67F9CC99-F3DB-ECB8-229D-CD28A13DEF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04153" y="7999090"/>
            <a:ext cx="457200" cy="457200"/>
          </a:xfrm>
          <a:prstGeom prst="rect">
            <a:avLst/>
          </a:prstGeom>
        </p:spPr>
      </p:pic>
      <p:pic>
        <p:nvPicPr>
          <p:cNvPr id="69" name="Graphic 68" descr="Refresh outline">
            <a:extLst>
              <a:ext uri="{FF2B5EF4-FFF2-40B4-BE49-F238E27FC236}">
                <a16:creationId xmlns:a16="http://schemas.microsoft.com/office/drawing/2014/main" id="{32B906FD-DAF1-5364-B18E-0BEFE8100E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04153" y="9961300"/>
            <a:ext cx="457200" cy="457200"/>
          </a:xfrm>
          <a:prstGeom prst="rect">
            <a:avLst/>
          </a:prstGeom>
        </p:spPr>
      </p:pic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19244827-2D70-DE2E-E90E-ACBDB79473B9}"/>
              </a:ext>
            </a:extLst>
          </p:cNvPr>
          <p:cNvCxnSpPr>
            <a:cxnSpLocks/>
            <a:stCxn id="7" idx="6"/>
            <a:endCxn id="40" idx="2"/>
          </p:cNvCxnSpPr>
          <p:nvPr/>
        </p:nvCxnSpPr>
        <p:spPr>
          <a:xfrm>
            <a:off x="5675653" y="8210294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426B3C35-6BCF-3C10-16CE-7F7A8BD24C01}"/>
              </a:ext>
            </a:extLst>
          </p:cNvPr>
          <p:cNvCxnSpPr>
            <a:cxnSpLocks/>
            <a:stCxn id="9" idx="6"/>
            <a:endCxn id="41" idx="2"/>
          </p:cNvCxnSpPr>
          <p:nvPr/>
        </p:nvCxnSpPr>
        <p:spPr>
          <a:xfrm>
            <a:off x="5675653" y="10178680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95DC6AAA-B8D9-DD45-5191-071F1EF5947F}"/>
              </a:ext>
            </a:extLst>
          </p:cNvPr>
          <p:cNvCxnSpPr>
            <a:cxnSpLocks/>
            <a:stCxn id="6" idx="6"/>
            <a:endCxn id="40" idx="1"/>
          </p:cNvCxnSpPr>
          <p:nvPr/>
        </p:nvCxnSpPr>
        <p:spPr>
          <a:xfrm>
            <a:off x="5675654" y="7225891"/>
            <a:ext cx="984641" cy="7419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CAD7A76-0B86-1159-D9B7-88767F1E24B8}"/>
              </a:ext>
            </a:extLst>
          </p:cNvPr>
          <p:cNvCxnSpPr>
            <a:cxnSpLocks/>
            <a:stCxn id="6" idx="6"/>
            <a:endCxn id="41" idx="1"/>
          </p:cNvCxnSpPr>
          <p:nvPr/>
        </p:nvCxnSpPr>
        <p:spPr>
          <a:xfrm>
            <a:off x="5675654" y="7225891"/>
            <a:ext cx="984641" cy="2710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B4E15FAA-55A0-A4C9-F4CA-A1EE8C439C79}"/>
              </a:ext>
            </a:extLst>
          </p:cNvPr>
          <p:cNvCxnSpPr>
            <a:cxnSpLocks/>
            <a:stCxn id="7" idx="6"/>
            <a:endCxn id="39" idx="3"/>
          </p:cNvCxnSpPr>
          <p:nvPr/>
        </p:nvCxnSpPr>
        <p:spPr>
          <a:xfrm flipV="1">
            <a:off x="5675654" y="7468358"/>
            <a:ext cx="984641" cy="7419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F946F09B-4058-AC73-6FE8-B61E0A17E478}"/>
              </a:ext>
            </a:extLst>
          </p:cNvPr>
          <p:cNvCxnSpPr>
            <a:cxnSpLocks/>
            <a:stCxn id="7" idx="6"/>
            <a:endCxn id="41" idx="1"/>
          </p:cNvCxnSpPr>
          <p:nvPr/>
        </p:nvCxnSpPr>
        <p:spPr>
          <a:xfrm>
            <a:off x="5675654" y="8210295"/>
            <a:ext cx="984641" cy="1725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D47BF1EA-B168-7BF3-6098-CBA4A7C871A5}"/>
              </a:ext>
            </a:extLst>
          </p:cNvPr>
          <p:cNvCxnSpPr>
            <a:cxnSpLocks/>
            <a:stCxn id="9" idx="6"/>
            <a:endCxn id="39" idx="3"/>
          </p:cNvCxnSpPr>
          <p:nvPr/>
        </p:nvCxnSpPr>
        <p:spPr>
          <a:xfrm flipV="1">
            <a:off x="5675654" y="7468358"/>
            <a:ext cx="984641" cy="2710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F0CFEF61-9FCF-750E-DCFA-BA13FC77D40E}"/>
              </a:ext>
            </a:extLst>
          </p:cNvPr>
          <p:cNvCxnSpPr>
            <a:cxnSpLocks/>
            <a:stCxn id="9" idx="6"/>
            <a:endCxn id="40" idx="3"/>
          </p:cNvCxnSpPr>
          <p:nvPr/>
        </p:nvCxnSpPr>
        <p:spPr>
          <a:xfrm flipV="1">
            <a:off x="5675654" y="8452762"/>
            <a:ext cx="984641" cy="1725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A14D2149-30F1-23B3-F3A4-85FC55A33506}"/>
              </a:ext>
            </a:extLst>
          </p:cNvPr>
          <p:cNvCxnSpPr>
            <a:cxnSpLocks/>
          </p:cNvCxnSpPr>
          <p:nvPr/>
        </p:nvCxnSpPr>
        <p:spPr>
          <a:xfrm>
            <a:off x="7224828" y="8232317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E58C481C-DECE-38A2-A49F-F1F958161564}"/>
              </a:ext>
            </a:extLst>
          </p:cNvPr>
          <p:cNvCxnSpPr>
            <a:cxnSpLocks/>
          </p:cNvCxnSpPr>
          <p:nvPr/>
        </p:nvCxnSpPr>
        <p:spPr>
          <a:xfrm>
            <a:off x="7224829" y="7247914"/>
            <a:ext cx="984641" cy="7419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46EBB199-9927-79E0-D627-9FA1CD1B031E}"/>
              </a:ext>
            </a:extLst>
          </p:cNvPr>
          <p:cNvCxnSpPr>
            <a:cxnSpLocks/>
          </p:cNvCxnSpPr>
          <p:nvPr/>
        </p:nvCxnSpPr>
        <p:spPr>
          <a:xfrm>
            <a:off x="7224829" y="7247914"/>
            <a:ext cx="984641" cy="2710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3159DB96-C9BC-45B3-7812-857391510496}"/>
              </a:ext>
            </a:extLst>
          </p:cNvPr>
          <p:cNvCxnSpPr>
            <a:cxnSpLocks/>
          </p:cNvCxnSpPr>
          <p:nvPr/>
        </p:nvCxnSpPr>
        <p:spPr>
          <a:xfrm>
            <a:off x="7224829" y="8232318"/>
            <a:ext cx="984641" cy="1725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1" name="Oval 130">
            <a:extLst>
              <a:ext uri="{FF2B5EF4-FFF2-40B4-BE49-F238E27FC236}">
                <a16:creationId xmlns:a16="http://schemas.microsoft.com/office/drawing/2014/main" id="{F366F467-A0D5-815D-B2B1-CE7C9BB445CF}"/>
              </a:ext>
            </a:extLst>
          </p:cNvPr>
          <p:cNvSpPr/>
          <p:nvPr/>
        </p:nvSpPr>
        <p:spPr>
          <a:xfrm>
            <a:off x="8109036" y="6889499"/>
            <a:ext cx="685800" cy="6858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D9D9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8A458920-07FF-D5E7-3B12-50534CE1F6EE}"/>
              </a:ext>
            </a:extLst>
          </p:cNvPr>
          <p:cNvSpPr/>
          <p:nvPr/>
        </p:nvSpPr>
        <p:spPr>
          <a:xfrm>
            <a:off x="8109036" y="7873902"/>
            <a:ext cx="685800" cy="6858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D9D9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5D40CA73-A6F4-D2B0-5D85-19961CD1C3FE}"/>
              </a:ext>
            </a:extLst>
          </p:cNvPr>
          <p:cNvSpPr/>
          <p:nvPr/>
        </p:nvSpPr>
        <p:spPr>
          <a:xfrm>
            <a:off x="8109036" y="9842288"/>
            <a:ext cx="685800" cy="6858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D9D9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B1C7B8F2-E65E-EFE1-A185-D811CCFBFBC5}"/>
              </a:ext>
            </a:extLst>
          </p:cNvPr>
          <p:cNvSpPr txBox="1"/>
          <p:nvPr/>
        </p:nvSpPr>
        <p:spPr>
          <a:xfrm>
            <a:off x="8313116" y="8858305"/>
            <a:ext cx="277640" cy="68538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>
              <a:lnSpc>
                <a:spcPct val="50000"/>
              </a:lnSpc>
            </a:pPr>
            <a:r>
              <a:rPr lang="en-US" sz="2400" b="1" dirty="0">
                <a:latin typeface="Helvetica" pitchFamily="2" charset="0"/>
              </a:rPr>
              <a:t>.</a:t>
            </a:r>
          </a:p>
          <a:p>
            <a:pPr algn="ctr">
              <a:lnSpc>
                <a:spcPct val="50000"/>
              </a:lnSpc>
            </a:pPr>
            <a:r>
              <a:rPr lang="en-US" sz="2400" b="1" dirty="0">
                <a:latin typeface="Helvetica" pitchFamily="2" charset="0"/>
              </a:rPr>
              <a:t>.</a:t>
            </a:r>
          </a:p>
          <a:p>
            <a:pPr algn="ctr">
              <a:lnSpc>
                <a:spcPct val="50000"/>
              </a:lnSpc>
            </a:pPr>
            <a:r>
              <a:rPr lang="en-US" sz="2400" b="1" dirty="0">
                <a:latin typeface="Helvetica" pitchFamily="2" charset="0"/>
              </a:rPr>
              <a:t>.</a:t>
            </a:r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75581428-84CC-8F0D-7C13-4542657CCF0A}"/>
              </a:ext>
            </a:extLst>
          </p:cNvPr>
          <p:cNvGrpSpPr/>
          <p:nvPr/>
        </p:nvGrpSpPr>
        <p:grpSpPr>
          <a:xfrm>
            <a:off x="8284231" y="7067807"/>
            <a:ext cx="329184" cy="329184"/>
            <a:chOff x="8807528" y="1732742"/>
            <a:chExt cx="460172" cy="463449"/>
          </a:xfrm>
        </p:grpSpPr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BC23B9E0-5D2E-23DD-BDF3-5477EC384F43}"/>
                </a:ext>
              </a:extLst>
            </p:cNvPr>
            <p:cNvCxnSpPr>
              <a:cxnSpLocks/>
            </p:cNvCxnSpPr>
            <p:nvPr/>
          </p:nvCxnSpPr>
          <p:spPr>
            <a:xfrm>
              <a:off x="8810500" y="1732742"/>
              <a:ext cx="457200" cy="4572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0759188A-6784-2050-2AF0-CFB308AD10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07528" y="1738991"/>
              <a:ext cx="457200" cy="4572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3" name="TextBox 162">
            <a:extLst>
              <a:ext uri="{FF2B5EF4-FFF2-40B4-BE49-F238E27FC236}">
                <a16:creationId xmlns:a16="http://schemas.microsoft.com/office/drawing/2014/main" id="{A4A17692-DAD0-547B-3FA3-E3DD1D938147}"/>
              </a:ext>
            </a:extLst>
          </p:cNvPr>
          <p:cNvSpPr txBox="1"/>
          <p:nvPr/>
        </p:nvSpPr>
        <p:spPr>
          <a:xfrm>
            <a:off x="2429603" y="5666428"/>
            <a:ext cx="11698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Helvetica" pitchFamily="2" charset="0"/>
              </a:rPr>
              <a:t>Input Layer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CD61C459-B2BC-6A5E-628F-2367AE7A1498}"/>
              </a:ext>
            </a:extLst>
          </p:cNvPr>
          <p:cNvSpPr txBox="1"/>
          <p:nvPr/>
        </p:nvSpPr>
        <p:spPr>
          <a:xfrm>
            <a:off x="4687692" y="5666428"/>
            <a:ext cx="12622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Helvetica" pitchFamily="2" charset="0"/>
              </a:rPr>
              <a:t>LSTM Layer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55F100CD-2BB6-3E98-F47B-8B00BC19A130}"/>
              </a:ext>
            </a:extLst>
          </p:cNvPr>
          <p:cNvSpPr txBox="1"/>
          <p:nvPr/>
        </p:nvSpPr>
        <p:spPr>
          <a:xfrm>
            <a:off x="6991592" y="5666428"/>
            <a:ext cx="13100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Helvetica" pitchFamily="2" charset="0"/>
              </a:rPr>
              <a:t>Dense Layer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6C03DE52-94CD-9EC8-AB49-A6F1E4315EB7}"/>
              </a:ext>
            </a:extLst>
          </p:cNvPr>
          <p:cNvSpPr txBox="1"/>
          <p:nvPr/>
        </p:nvSpPr>
        <p:spPr>
          <a:xfrm>
            <a:off x="9302804" y="5666428"/>
            <a:ext cx="13318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Helvetica" pitchFamily="2" charset="0"/>
              </a:rPr>
              <a:t>Output Layer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9F127F94-71A6-E365-C41C-1FE8FC7C2286}"/>
              </a:ext>
            </a:extLst>
          </p:cNvPr>
          <p:cNvSpPr txBox="1"/>
          <p:nvPr/>
        </p:nvSpPr>
        <p:spPr>
          <a:xfrm rot="16200000">
            <a:off x="-55917" y="8722203"/>
            <a:ext cx="1688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</a:rPr>
              <a:t>Input Data</a:t>
            </a:r>
          </a:p>
        </p:txBody>
      </p:sp>
      <p:cxnSp>
        <p:nvCxnSpPr>
          <p:cNvPr id="271" name="Straight Arrow Connector 270">
            <a:extLst>
              <a:ext uri="{FF2B5EF4-FFF2-40B4-BE49-F238E27FC236}">
                <a16:creationId xmlns:a16="http://schemas.microsoft.com/office/drawing/2014/main" id="{FDAFA375-B838-E80F-C913-48B15B053A2D}"/>
              </a:ext>
            </a:extLst>
          </p:cNvPr>
          <p:cNvCxnSpPr>
            <a:cxnSpLocks/>
          </p:cNvCxnSpPr>
          <p:nvPr/>
        </p:nvCxnSpPr>
        <p:spPr>
          <a:xfrm>
            <a:off x="7233017" y="10200690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DDDB920E-16E3-FAE3-CCA3-C9BE848982B6}"/>
              </a:ext>
            </a:extLst>
          </p:cNvPr>
          <p:cNvCxnSpPr>
            <a:cxnSpLocks/>
            <a:stCxn id="41" idx="7"/>
            <a:endCxn id="132" idx="3"/>
          </p:cNvCxnSpPr>
          <p:nvPr/>
        </p:nvCxnSpPr>
        <p:spPr>
          <a:xfrm flipV="1">
            <a:off x="7145228" y="8459269"/>
            <a:ext cx="1064241" cy="14769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DF873480-9212-DBC5-D90D-0DAE030F480E}"/>
              </a:ext>
            </a:extLst>
          </p:cNvPr>
          <p:cNvSpPr/>
          <p:nvPr/>
        </p:nvSpPr>
        <p:spPr>
          <a:xfrm rot="16200000">
            <a:off x="709162" y="8186260"/>
            <a:ext cx="2248840" cy="1510532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B536BC9D-5B72-25F6-6068-0845D2BC53B2}"/>
              </a:ext>
            </a:extLst>
          </p:cNvPr>
          <p:cNvSpPr/>
          <p:nvPr/>
        </p:nvSpPr>
        <p:spPr>
          <a:xfrm>
            <a:off x="2361476" y="6600667"/>
            <a:ext cx="1280146" cy="4375732"/>
          </a:xfrm>
          <a:prstGeom prst="rect">
            <a:avLst/>
          </a:prstGeom>
          <a:solidFill>
            <a:srgbClr val="F8F8F8"/>
          </a:solidFill>
          <a:ln w="1905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3B0E0AB0-3120-7F84-2936-0A7EF04C8FEF}"/>
              </a:ext>
            </a:extLst>
          </p:cNvPr>
          <p:cNvGrpSpPr/>
          <p:nvPr/>
        </p:nvGrpSpPr>
        <p:grpSpPr>
          <a:xfrm>
            <a:off x="2544349" y="6699586"/>
            <a:ext cx="914400" cy="4177897"/>
            <a:chOff x="1522564" y="1465597"/>
            <a:chExt cx="914400" cy="4177897"/>
          </a:xfrm>
          <a:solidFill>
            <a:srgbClr val="00FDFF"/>
          </a:solidFill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902BD4B7-91D2-1F76-A453-425358CB864A}"/>
                </a:ext>
              </a:extLst>
            </p:cNvPr>
            <p:cNvSpPr/>
            <p:nvPr/>
          </p:nvSpPr>
          <p:spPr>
            <a:xfrm>
              <a:off x="1522564" y="1465597"/>
              <a:ext cx="914400" cy="2258061"/>
            </a:xfrm>
            <a:prstGeom prst="roundRect">
              <a:avLst/>
            </a:prstGeom>
            <a:grpFill/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</a:p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2</a:t>
              </a:r>
            </a:p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3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/>
              <a:r>
                <a:rPr lang="en-US" sz="2400" i="1" dirty="0" err="1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 err="1">
                  <a:solidFill>
                    <a:schemeClr val="tx1"/>
                  </a:solidFill>
                  <a:latin typeface="Helvetica" pitchFamily="2" charset="0"/>
                </a:rPr>
                <a:t>n</a:t>
              </a:r>
              <a:endParaRPr lang="en-US" sz="2400" i="1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61" name="Rounded Rectangle 160">
              <a:extLst>
                <a:ext uri="{FF2B5EF4-FFF2-40B4-BE49-F238E27FC236}">
                  <a16:creationId xmlns:a16="http://schemas.microsoft.com/office/drawing/2014/main" id="{7E73DA25-7792-BF50-475E-E8426DD15E08}"/>
                </a:ext>
              </a:extLst>
            </p:cNvPr>
            <p:cNvSpPr/>
            <p:nvPr/>
          </p:nvSpPr>
          <p:spPr>
            <a:xfrm>
              <a:off x="1522564" y="3211645"/>
              <a:ext cx="914400" cy="685801"/>
            </a:xfrm>
            <a:prstGeom prst="roundRect">
              <a:avLst>
                <a:gd name="adj" fmla="val 0"/>
              </a:avLst>
            </a:prstGeom>
            <a:grpFill/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 err="1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 err="1">
                  <a:solidFill>
                    <a:schemeClr val="tx1"/>
                  </a:solidFill>
                  <a:latin typeface="Helvetica" pitchFamily="2" charset="0"/>
                </a:rPr>
                <a:t>n</a:t>
              </a:r>
              <a:endParaRPr lang="en-US" sz="2400" i="1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62" name="Rounded Rectangle 161">
              <a:extLst>
                <a:ext uri="{FF2B5EF4-FFF2-40B4-BE49-F238E27FC236}">
                  <a16:creationId xmlns:a16="http://schemas.microsoft.com/office/drawing/2014/main" id="{8E42B295-75A5-9AE2-A8D0-BE9DE51B5328}"/>
                </a:ext>
              </a:extLst>
            </p:cNvPr>
            <p:cNvSpPr/>
            <p:nvPr/>
          </p:nvSpPr>
          <p:spPr>
            <a:xfrm>
              <a:off x="1522564" y="4041453"/>
              <a:ext cx="914400" cy="250724"/>
            </a:xfrm>
            <a:prstGeom prst="roundRect">
              <a:avLst>
                <a:gd name="adj" fmla="val 0"/>
              </a:avLst>
            </a:prstGeom>
            <a:grpFill/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i="1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24" name="Rounded Rectangle 123">
              <a:extLst>
                <a:ext uri="{FF2B5EF4-FFF2-40B4-BE49-F238E27FC236}">
                  <a16:creationId xmlns:a16="http://schemas.microsoft.com/office/drawing/2014/main" id="{60D8DC1A-0873-E194-5127-59BF46CD39E3}"/>
                </a:ext>
              </a:extLst>
            </p:cNvPr>
            <p:cNvSpPr/>
            <p:nvPr/>
          </p:nvSpPr>
          <p:spPr>
            <a:xfrm>
              <a:off x="1522564" y="4066558"/>
              <a:ext cx="914400" cy="1576936"/>
            </a:xfrm>
            <a:prstGeom prst="roundRect">
              <a:avLst/>
            </a:prstGeom>
            <a:grpFill/>
            <a:ln w="12700">
              <a:solidFill>
                <a:srgbClr val="00FD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.</a:t>
              </a:r>
            </a:p>
            <a:p>
              <a:pPr algn="ctr"/>
              <a:r>
                <a:rPr lang="en-US" sz="2400" i="1" dirty="0" err="1">
                  <a:solidFill>
                    <a:schemeClr val="tx1"/>
                  </a:solidFill>
                  <a:latin typeface="Helvetica" pitchFamily="2" charset="0"/>
                </a:rPr>
                <a:t>x</a:t>
              </a:r>
              <a:r>
                <a:rPr lang="en-US" sz="2400" i="1" baseline="-25000" dirty="0" err="1">
                  <a:solidFill>
                    <a:schemeClr val="tx1"/>
                  </a:solidFill>
                  <a:latin typeface="Helvetica" pitchFamily="2" charset="0"/>
                </a:rPr>
                <a:t>n</a:t>
              </a:r>
              <a:endParaRPr lang="en-US" sz="2400" i="1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63D6DEC-E7B8-C475-6259-121393C667B1}"/>
              </a:ext>
            </a:extLst>
          </p:cNvPr>
          <p:cNvCxnSpPr>
            <a:cxnSpLocks/>
            <a:stCxn id="4" idx="3"/>
            <a:endCxn id="6" idx="2"/>
          </p:cNvCxnSpPr>
          <p:nvPr/>
        </p:nvCxnSpPr>
        <p:spPr>
          <a:xfrm flipV="1">
            <a:off x="3458749" y="7225892"/>
            <a:ext cx="1531104" cy="6027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E27D671-479C-E3D7-ED32-5431F9EFD049}"/>
              </a:ext>
            </a:extLst>
          </p:cNvPr>
          <p:cNvCxnSpPr>
            <a:cxnSpLocks/>
            <a:stCxn id="4" idx="3"/>
            <a:endCxn id="7" idx="2"/>
          </p:cNvCxnSpPr>
          <p:nvPr/>
        </p:nvCxnSpPr>
        <p:spPr>
          <a:xfrm>
            <a:off x="3458749" y="7828616"/>
            <a:ext cx="1531104" cy="3816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70F3848-8E0C-93E6-F3BB-013E678444D7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>
            <a:off x="3458750" y="7828617"/>
            <a:ext cx="1631537" cy="21075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4" name="TextBox 263">
            <a:extLst>
              <a:ext uri="{FF2B5EF4-FFF2-40B4-BE49-F238E27FC236}">
                <a16:creationId xmlns:a16="http://schemas.microsoft.com/office/drawing/2014/main" id="{756C7D33-9CCE-1F54-948A-CC5C934F755B}"/>
              </a:ext>
            </a:extLst>
          </p:cNvPr>
          <p:cNvSpPr txBox="1"/>
          <p:nvPr/>
        </p:nvSpPr>
        <p:spPr>
          <a:xfrm rot="16200000">
            <a:off x="1024098" y="9723514"/>
            <a:ext cx="1539203" cy="707886"/>
          </a:xfrm>
          <a:prstGeom prst="rect">
            <a:avLst/>
          </a:prstGeom>
          <a:solidFill>
            <a:srgbClr val="F8F8F8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Static Basin</a:t>
            </a:r>
          </a:p>
          <a:p>
            <a:pPr algn="ctr"/>
            <a:r>
              <a:rPr lang="en-US" sz="2000" dirty="0">
                <a:latin typeface="Helvetica" pitchFamily="2" charset="0"/>
              </a:rPr>
              <a:t> Attributes</a:t>
            </a: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D5409E5C-CE76-BAB1-0AF1-29845B3BECE0}"/>
              </a:ext>
            </a:extLst>
          </p:cNvPr>
          <p:cNvSpPr txBox="1"/>
          <p:nvPr/>
        </p:nvSpPr>
        <p:spPr>
          <a:xfrm rot="16200000">
            <a:off x="532489" y="7485382"/>
            <a:ext cx="2522421" cy="707886"/>
          </a:xfrm>
          <a:prstGeom prst="rect">
            <a:avLst/>
          </a:prstGeom>
          <a:solidFill>
            <a:srgbClr val="F8F8F8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Climate Time-series </a:t>
            </a:r>
          </a:p>
          <a:p>
            <a:pPr algn="ctr"/>
            <a:r>
              <a:rPr lang="en-US" sz="2000" dirty="0">
                <a:latin typeface="Helvetica" pitchFamily="2" charset="0"/>
              </a:rPr>
              <a:t>Sequence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ED1135-5BBC-00B9-02AF-C8EC91AD77DA}"/>
              </a:ext>
            </a:extLst>
          </p:cNvPr>
          <p:cNvSpPr txBox="1"/>
          <p:nvPr/>
        </p:nvSpPr>
        <p:spPr>
          <a:xfrm rot="5400000">
            <a:off x="10808100" y="8699184"/>
            <a:ext cx="11913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</a:rPr>
              <a:t>Output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C45C38C-6BB3-C694-F346-9A37C23AD2D5}"/>
              </a:ext>
            </a:extLst>
          </p:cNvPr>
          <p:cNvSpPr/>
          <p:nvPr/>
        </p:nvSpPr>
        <p:spPr>
          <a:xfrm rot="5400000">
            <a:off x="9233997" y="8186260"/>
            <a:ext cx="2248839" cy="1510532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i="1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41E07E00-8BAF-04D9-2B03-7AF3C8E909CA}"/>
              </a:ext>
            </a:extLst>
          </p:cNvPr>
          <p:cNvSpPr/>
          <p:nvPr/>
        </p:nvSpPr>
        <p:spPr>
          <a:xfrm>
            <a:off x="9354099" y="6600668"/>
            <a:ext cx="1280146" cy="4375719"/>
          </a:xfrm>
          <a:prstGeom prst="rect">
            <a:avLst/>
          </a:prstGeom>
          <a:solidFill>
            <a:srgbClr val="F8F8F8"/>
          </a:solidFill>
          <a:ln w="1905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641FB2D1-7FA0-AEBB-99F2-4BC3B99CFA03}"/>
              </a:ext>
            </a:extLst>
          </p:cNvPr>
          <p:cNvGrpSpPr/>
          <p:nvPr/>
        </p:nvGrpSpPr>
        <p:grpSpPr>
          <a:xfrm>
            <a:off x="9695267" y="6889487"/>
            <a:ext cx="685800" cy="3638589"/>
            <a:chOff x="3901464" y="1154139"/>
            <a:chExt cx="685800" cy="3638589"/>
          </a:xfrm>
          <a:solidFill>
            <a:srgbClr val="FFFC00"/>
          </a:solidFill>
        </p:grpSpPr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7A61EEC1-1DB4-0168-5EDA-0AEB8FA2D9A9}"/>
                </a:ext>
              </a:extLst>
            </p:cNvPr>
            <p:cNvSpPr/>
            <p:nvPr/>
          </p:nvSpPr>
          <p:spPr>
            <a:xfrm>
              <a:off x="3901464" y="1154139"/>
              <a:ext cx="685800" cy="685800"/>
            </a:xfrm>
            <a:prstGeom prst="ellipse">
              <a:avLst/>
            </a:prstGeom>
            <a:grpFill/>
            <a:ln w="12700">
              <a:solidFill>
                <a:srgbClr val="FFFC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ŷ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  <a:endParaRPr lang="en-US" sz="2400" i="1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EAB27B41-CA67-643D-6419-73CD03F3234F}"/>
                </a:ext>
              </a:extLst>
            </p:cNvPr>
            <p:cNvSpPr/>
            <p:nvPr/>
          </p:nvSpPr>
          <p:spPr>
            <a:xfrm>
              <a:off x="3901464" y="2138542"/>
              <a:ext cx="685800" cy="685800"/>
            </a:xfrm>
            <a:prstGeom prst="ellipse">
              <a:avLst/>
            </a:prstGeom>
            <a:grpFill/>
            <a:ln w="12700">
              <a:solidFill>
                <a:srgbClr val="FFFC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2400" i="1" dirty="0">
                  <a:solidFill>
                    <a:schemeClr val="tx1"/>
                  </a:solidFill>
                  <a:latin typeface="Helvetica" pitchFamily="2" charset="0"/>
                </a:rPr>
                <a:t>ŷ</a:t>
              </a:r>
              <a:r>
                <a:rPr lang="en-US" sz="2400" i="1" baseline="-25000" dirty="0">
                  <a:solidFill>
                    <a:schemeClr val="tx1"/>
                  </a:solidFill>
                  <a:latin typeface="Helvetica" pitchFamily="2" charset="0"/>
                </a:rPr>
                <a:t>2</a:t>
              </a:r>
              <a:endParaRPr lang="en-US" sz="2400" dirty="0">
                <a:latin typeface="Helvetica" pitchFamily="2" charset="0"/>
              </a:endParaRPr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72A192BA-2AFA-A8B8-17EA-0397F2EBCDC2}"/>
                </a:ext>
              </a:extLst>
            </p:cNvPr>
            <p:cNvSpPr/>
            <p:nvPr/>
          </p:nvSpPr>
          <p:spPr>
            <a:xfrm>
              <a:off x="3901464" y="4106928"/>
              <a:ext cx="685800" cy="685800"/>
            </a:xfrm>
            <a:prstGeom prst="ellipse">
              <a:avLst/>
            </a:prstGeom>
            <a:solidFill>
              <a:srgbClr val="FFFC00"/>
            </a:solidFill>
            <a:ln w="12700">
              <a:solidFill>
                <a:srgbClr val="FFFC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2400" i="1" dirty="0" err="1">
                  <a:solidFill>
                    <a:schemeClr val="tx1"/>
                  </a:solidFill>
                  <a:latin typeface="Helvetica" pitchFamily="2" charset="0"/>
                </a:rPr>
                <a:t>ŷ</a:t>
              </a:r>
              <a:r>
                <a:rPr lang="en-US" sz="2400" i="1" baseline="-25000" dirty="0" err="1">
                  <a:solidFill>
                    <a:schemeClr val="tx1"/>
                  </a:solidFill>
                  <a:latin typeface="Helvetica" pitchFamily="2" charset="0"/>
                </a:rPr>
                <a:t>n</a:t>
              </a:r>
              <a:endParaRPr lang="en-US" sz="2400" dirty="0">
                <a:latin typeface="Helvetica" pitchFamily="2" charset="0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565DE5F6-6A0E-4AAB-F499-99FC88F2EA5B}"/>
                </a:ext>
              </a:extLst>
            </p:cNvPr>
            <p:cNvSpPr txBox="1"/>
            <p:nvPr/>
          </p:nvSpPr>
          <p:spPr>
            <a:xfrm>
              <a:off x="4105544" y="3122945"/>
              <a:ext cx="277640" cy="6853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  <a:p>
              <a:pPr algn="ctr">
                <a:lnSpc>
                  <a:spcPct val="50000"/>
                </a:lnSpc>
              </a:pPr>
              <a:r>
                <a:rPr lang="en-US" sz="2400" b="1" dirty="0">
                  <a:latin typeface="Helvetica" pitchFamily="2" charset="0"/>
                </a:rPr>
                <a:t>.</a:t>
              </a:r>
            </a:p>
          </p:txBody>
        </p:sp>
      </p:grp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111149FD-F7C7-A070-84F9-990D4F062CF5}"/>
              </a:ext>
            </a:extLst>
          </p:cNvPr>
          <p:cNvCxnSpPr>
            <a:cxnSpLocks/>
          </p:cNvCxnSpPr>
          <p:nvPr/>
        </p:nvCxnSpPr>
        <p:spPr>
          <a:xfrm>
            <a:off x="8811059" y="8232304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AF19BE05-E292-F502-B3BC-5FD53DD2408B}"/>
              </a:ext>
            </a:extLst>
          </p:cNvPr>
          <p:cNvCxnSpPr>
            <a:cxnSpLocks/>
          </p:cNvCxnSpPr>
          <p:nvPr/>
        </p:nvCxnSpPr>
        <p:spPr>
          <a:xfrm>
            <a:off x="8811059" y="10200690"/>
            <a:ext cx="884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331885B8-A794-1FFE-CB1B-C81394B29E2B}"/>
              </a:ext>
            </a:extLst>
          </p:cNvPr>
          <p:cNvCxnSpPr>
            <a:cxnSpLocks/>
          </p:cNvCxnSpPr>
          <p:nvPr/>
        </p:nvCxnSpPr>
        <p:spPr>
          <a:xfrm flipV="1">
            <a:off x="8811060" y="7490368"/>
            <a:ext cx="984641" cy="7419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436A2AE7-5952-91B4-DCD6-4E2317B9EED6}"/>
              </a:ext>
            </a:extLst>
          </p:cNvPr>
          <p:cNvCxnSpPr>
            <a:cxnSpLocks/>
          </p:cNvCxnSpPr>
          <p:nvPr/>
        </p:nvCxnSpPr>
        <p:spPr>
          <a:xfrm>
            <a:off x="8811060" y="8232305"/>
            <a:ext cx="984641" cy="1725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893005E6-19F2-7542-FCC4-0632056507A3}"/>
              </a:ext>
            </a:extLst>
          </p:cNvPr>
          <p:cNvCxnSpPr>
            <a:cxnSpLocks/>
          </p:cNvCxnSpPr>
          <p:nvPr/>
        </p:nvCxnSpPr>
        <p:spPr>
          <a:xfrm flipV="1">
            <a:off x="8811060" y="7490368"/>
            <a:ext cx="984641" cy="2710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89A6C3D5-DDCA-0525-DA4C-732262252587}"/>
              </a:ext>
            </a:extLst>
          </p:cNvPr>
          <p:cNvCxnSpPr>
            <a:cxnSpLocks/>
          </p:cNvCxnSpPr>
          <p:nvPr/>
        </p:nvCxnSpPr>
        <p:spPr>
          <a:xfrm flipV="1">
            <a:off x="8811060" y="8474772"/>
            <a:ext cx="984641" cy="1725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90AF591-373B-6985-9327-C14415AB1C06}"/>
              </a:ext>
            </a:extLst>
          </p:cNvPr>
          <p:cNvSpPr txBox="1"/>
          <p:nvPr/>
        </p:nvSpPr>
        <p:spPr>
          <a:xfrm>
            <a:off x="7624409" y="10671235"/>
            <a:ext cx="16220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Helvetica" pitchFamily="2" charset="0"/>
              </a:rPr>
              <a:t>X</a:t>
            </a:r>
            <a:r>
              <a:rPr lang="en-US" sz="1800" i="1" dirty="0">
                <a:latin typeface="Helvetica" pitchFamily="2" charset="0"/>
              </a:rPr>
              <a:t> = dropout</a:t>
            </a:r>
          </a:p>
        </p:txBody>
      </p:sp>
    </p:spTree>
    <p:extLst>
      <p:ext uri="{BB962C8B-B14F-4D97-AF65-F5344CB8AC3E}">
        <p14:creationId xmlns:p14="http://schemas.microsoft.com/office/powerpoint/2010/main" val="18089366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7205</TotalTime>
  <Words>341</Words>
  <Application>Microsoft Macintosh PowerPoint</Application>
  <PresentationFormat>Custom</PresentationFormat>
  <Paragraphs>252</Paragraphs>
  <Slides>8</Slides>
  <Notes>6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Caelum Mroczek</dc:creator>
  <cp:lastModifiedBy>Caelum Mroczek</cp:lastModifiedBy>
  <cp:revision>29</cp:revision>
  <dcterms:created xsi:type="dcterms:W3CDTF">2025-10-30T21:47:38Z</dcterms:created>
  <dcterms:modified xsi:type="dcterms:W3CDTF">2025-12-08T02:25:41Z</dcterms:modified>
</cp:coreProperties>
</file>

<file path=docProps/thumbnail.jpeg>
</file>